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5213" cy="42811700"/>
  <p:notesSz cx="6858000" cy="9144000"/>
  <p:defaultTextStyle>
    <a:defPPr>
      <a:defRPr lang="de-DE"/>
    </a:defPPr>
    <a:lvl1pPr marL="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A0A3A"/>
    <a:srgbClr val="3D0B3D"/>
    <a:srgbClr val="1583A5"/>
    <a:srgbClr val="990066"/>
    <a:srgbClr val="993366"/>
    <a:srgbClr val="CC336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4" autoAdjust="0"/>
    <p:restoredTop sz="66901" autoAdjust="0"/>
  </p:normalViewPr>
  <p:slideViewPr>
    <p:cSldViewPr snapToGrid="0" snapToObjects="1">
      <p:cViewPr>
        <p:scale>
          <a:sx n="20" d="100"/>
          <a:sy n="20" d="100"/>
        </p:scale>
        <p:origin x="-1926" y="-72"/>
      </p:cViewPr>
      <p:guideLst>
        <p:guide orient="horz" pos="6024"/>
        <p:guide pos="9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091AF-DF93-D841-A037-EC2B7B367BDD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8D258-3E51-CE44-A173-B5B09357E6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253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504BD-D71E-ED4D-9B0F-3A5A6AE723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1E49D-7167-1B4B-8EF9-C1EDE7E555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270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8170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6339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509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2678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0848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017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187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356" algn="l" defTabSz="2088170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04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0644" y="13299380"/>
            <a:ext cx="25733931" cy="917676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283" y="24259965"/>
            <a:ext cx="21192649" cy="10940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09D-0E0E-8B4A-8CB8-030131D322C3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67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90A5-2676-2747-BB54-03045DB650E2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26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949532" y="1714459"/>
            <a:ext cx="6811923" cy="36528686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13762" y="1714459"/>
            <a:ext cx="19931182" cy="36528686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97F4-28E6-214D-9B39-B46C76478A3F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27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ECC1-78FF-B447-8AC2-EEEC783CF2EB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47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536" y="27510488"/>
            <a:ext cx="25733931" cy="8502878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1536" y="18145428"/>
            <a:ext cx="25733931" cy="9365055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817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633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450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267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084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90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71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535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7AC0-3E7B-1740-98ED-5CDB2C8BFF56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5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3761" y="9989404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389900" y="9989404"/>
            <a:ext cx="13371552" cy="28253743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434-89BA-314A-BC8A-C22EA2935D09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25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3761" y="9583085"/>
            <a:ext cx="13376810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3761" y="13576861"/>
            <a:ext cx="13376810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79392" y="9583085"/>
            <a:ext cx="13382065" cy="399377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170" indent="0">
              <a:buNone/>
              <a:defRPr sz="9100" b="1"/>
            </a:lvl2pPr>
            <a:lvl3pPr marL="4176339" indent="0">
              <a:buNone/>
              <a:defRPr sz="8200" b="1"/>
            </a:lvl3pPr>
            <a:lvl4pPr marL="6264509" indent="0">
              <a:buNone/>
              <a:defRPr sz="7300" b="1"/>
            </a:lvl4pPr>
            <a:lvl5pPr marL="8352678" indent="0">
              <a:buNone/>
              <a:defRPr sz="7300" b="1"/>
            </a:lvl5pPr>
            <a:lvl6pPr marL="10440848" indent="0">
              <a:buNone/>
              <a:defRPr sz="7300" b="1"/>
            </a:lvl6pPr>
            <a:lvl7pPr marL="12529017" indent="0">
              <a:buNone/>
              <a:defRPr sz="7300" b="1"/>
            </a:lvl7pPr>
            <a:lvl8pPr marL="14617187" indent="0">
              <a:buNone/>
              <a:defRPr sz="7300" b="1"/>
            </a:lvl8pPr>
            <a:lvl9pPr marL="16705356" indent="0">
              <a:buNone/>
              <a:defRPr sz="73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79392" y="13576861"/>
            <a:ext cx="13382065" cy="24666281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5881-E070-8C47-B97A-56A55FD1E2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06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EDCA-3229-9D48-8CA4-4860BA699A2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52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B849-361C-A147-911C-B7494EBE327F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09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3763" y="1704544"/>
            <a:ext cx="9960336" cy="7254205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6770" y="1704544"/>
            <a:ext cx="16924685" cy="3653860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3763" y="8958752"/>
            <a:ext cx="9960336" cy="29284395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0D734-7E13-D241-82C6-C39408F34AA8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09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4154" y="29968190"/>
            <a:ext cx="18165128" cy="353791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4154" y="3825304"/>
            <a:ext cx="18165128" cy="25687020"/>
          </a:xfrm>
        </p:spPr>
        <p:txBody>
          <a:bodyPr/>
          <a:lstStyle>
            <a:lvl1pPr marL="0" indent="0">
              <a:buNone/>
              <a:defRPr sz="14600"/>
            </a:lvl1pPr>
            <a:lvl2pPr marL="2088170" indent="0">
              <a:buNone/>
              <a:defRPr sz="12800"/>
            </a:lvl2pPr>
            <a:lvl3pPr marL="4176339" indent="0">
              <a:buNone/>
              <a:defRPr sz="11000"/>
            </a:lvl3pPr>
            <a:lvl4pPr marL="6264509" indent="0">
              <a:buNone/>
              <a:defRPr sz="9100"/>
            </a:lvl4pPr>
            <a:lvl5pPr marL="8352678" indent="0">
              <a:buNone/>
              <a:defRPr sz="9100"/>
            </a:lvl5pPr>
            <a:lvl6pPr marL="10440848" indent="0">
              <a:buNone/>
              <a:defRPr sz="9100"/>
            </a:lvl6pPr>
            <a:lvl7pPr marL="12529017" indent="0">
              <a:buNone/>
              <a:defRPr sz="9100"/>
            </a:lvl7pPr>
            <a:lvl8pPr marL="14617187" indent="0">
              <a:buNone/>
              <a:defRPr sz="9100"/>
            </a:lvl8pPr>
            <a:lvl9pPr marL="16705356" indent="0">
              <a:buNone/>
              <a:defRPr sz="9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4154" y="33506106"/>
            <a:ext cx="18165128" cy="5024426"/>
          </a:xfrm>
        </p:spPr>
        <p:txBody>
          <a:bodyPr/>
          <a:lstStyle>
            <a:lvl1pPr marL="0" indent="0">
              <a:buNone/>
              <a:defRPr sz="6400"/>
            </a:lvl1pPr>
            <a:lvl2pPr marL="2088170" indent="0">
              <a:buNone/>
              <a:defRPr sz="5500"/>
            </a:lvl2pPr>
            <a:lvl3pPr marL="4176339" indent="0">
              <a:buNone/>
              <a:defRPr sz="4600"/>
            </a:lvl3pPr>
            <a:lvl4pPr marL="6264509" indent="0">
              <a:buNone/>
              <a:defRPr sz="4100"/>
            </a:lvl4pPr>
            <a:lvl5pPr marL="8352678" indent="0">
              <a:buNone/>
              <a:defRPr sz="4100"/>
            </a:lvl5pPr>
            <a:lvl6pPr marL="10440848" indent="0">
              <a:buNone/>
              <a:defRPr sz="4100"/>
            </a:lvl6pPr>
            <a:lvl7pPr marL="12529017" indent="0">
              <a:buNone/>
              <a:defRPr sz="4100"/>
            </a:lvl7pPr>
            <a:lvl8pPr marL="14617187" indent="0">
              <a:buNone/>
              <a:defRPr sz="4100"/>
            </a:lvl8pPr>
            <a:lvl9pPr marL="16705356" indent="0">
              <a:buNone/>
              <a:defRPr sz="41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2DA1-5E14-B049-A9D6-25A221424EE1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58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13761" y="1714453"/>
            <a:ext cx="27247692" cy="7135284"/>
          </a:xfrm>
          <a:prstGeom prst="rect">
            <a:avLst/>
          </a:prstGeom>
        </p:spPr>
        <p:txBody>
          <a:bodyPr vert="horz" lIns="417634" tIns="208817" rIns="417634" bIns="208817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3761" y="9989404"/>
            <a:ext cx="27247692" cy="28253743"/>
          </a:xfrm>
          <a:prstGeom prst="rect">
            <a:avLst/>
          </a:prstGeom>
        </p:spPr>
        <p:txBody>
          <a:bodyPr vert="horz" lIns="417634" tIns="208817" rIns="417634" bIns="208817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13761" y="39680109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CF98E-F57A-8A48-BE61-31158989FD0E}" type="datetime1">
              <a:rPr lang="de-DE" smtClean="0"/>
              <a:pPr/>
              <a:t>17.02.2017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344034" y="39680109"/>
            <a:ext cx="9587151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697236" y="39680109"/>
            <a:ext cx="7064216" cy="2279327"/>
          </a:xfrm>
          <a:prstGeom prst="rect">
            <a:avLst/>
          </a:prstGeom>
        </p:spPr>
        <p:txBody>
          <a:bodyPr vert="horz" lIns="417634" tIns="208817" rIns="417634" bIns="208817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3546-1BD3-2A48-A199-BD25F918C68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30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2088170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27" indent="-1566127" algn="l" defTabSz="2088170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276" indent="-1305106" algn="l" defTabSz="2088170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424" indent="-1044085" algn="l" defTabSz="208817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593" indent="-1044085" algn="l" defTabSz="2088170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763" indent="-1044085" algn="l" defTabSz="2088170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4933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10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272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441" indent="-1044085" algn="l" defTabSz="2088170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170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33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509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67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0848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01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187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356" algn="l" defTabSz="2088170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/>
          <p:cNvGrpSpPr/>
          <p:nvPr/>
        </p:nvGrpSpPr>
        <p:grpSpPr>
          <a:xfrm>
            <a:off x="-3749025" y="14587396"/>
            <a:ext cx="36889878" cy="18459449"/>
            <a:chOff x="-3749025" y="14587396"/>
            <a:chExt cx="36889878" cy="18459449"/>
          </a:xfrm>
        </p:grpSpPr>
        <p:sp>
          <p:nvSpPr>
            <p:cNvPr id="28" name="Parallelogramm 27"/>
            <p:cNvSpPr/>
            <p:nvPr/>
          </p:nvSpPr>
          <p:spPr>
            <a:xfrm rot="10160857" flipV="1">
              <a:off x="-3749025" y="21659342"/>
              <a:ext cx="36889878" cy="6039527"/>
            </a:xfrm>
            <a:prstGeom prst="parallelogram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441" y="14587396"/>
              <a:ext cx="13844587" cy="18459449"/>
            </a:xfrm>
            <a:prstGeom prst="rect">
              <a:avLst/>
            </a:prstGeom>
          </p:spPr>
        </p:pic>
        <p:sp>
          <p:nvSpPr>
            <p:cNvPr id="29" name="Parallelogramm 28"/>
            <p:cNvSpPr/>
            <p:nvPr/>
          </p:nvSpPr>
          <p:spPr>
            <a:xfrm rot="10160857" flipV="1">
              <a:off x="7482499" y="25198811"/>
              <a:ext cx="2804016" cy="558964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Parallelogramm 29"/>
            <p:cNvSpPr/>
            <p:nvPr/>
          </p:nvSpPr>
          <p:spPr>
            <a:xfrm rot="10160857" flipV="1">
              <a:off x="2553314" y="26229405"/>
              <a:ext cx="2804016" cy="558964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Parallelogramm 30"/>
            <p:cNvSpPr/>
            <p:nvPr/>
          </p:nvSpPr>
          <p:spPr>
            <a:xfrm rot="10160857" flipV="1">
              <a:off x="22064774" y="22414969"/>
              <a:ext cx="2804016" cy="558964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Parallelogramm 31"/>
            <p:cNvSpPr/>
            <p:nvPr/>
          </p:nvSpPr>
          <p:spPr>
            <a:xfrm rot="10160857" flipV="1">
              <a:off x="26637208" y="21392396"/>
              <a:ext cx="2804016" cy="558964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Bild 14" descr="PPT_Hintergru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278" y="1712565"/>
            <a:ext cx="27078432" cy="78577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69898" y="2774527"/>
            <a:ext cx="13268502" cy="678857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de-DE" sz="4400" b="1" dirty="0" smtClean="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400" b="1" dirty="0" smtClean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 b="1" dirty="0" smtClean="0">
                <a:solidFill>
                  <a:schemeClr val="bg1"/>
                </a:solidFill>
                <a:latin typeface="Gill Sans MT"/>
                <a:cs typeface="Gill Sans MT"/>
              </a:rPr>
              <a:t>Workshop 3: </a:t>
            </a: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/>
            </a:r>
            <a:b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>Grünes Licht für </a:t>
            </a:r>
            <a:r>
              <a:rPr lang="de-DE" sz="4000" dirty="0" err="1" smtClean="0">
                <a:solidFill>
                  <a:schemeClr val="bg1"/>
                </a:solidFill>
                <a:latin typeface="Gill Sans MT"/>
                <a:cs typeface="Gill Sans MT"/>
              </a:rPr>
              <a:t>selbstfahrende</a:t>
            </a: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> Autos? – </a:t>
            </a:r>
            <a:b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</a:br>
            <a: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>Ethische und rechtliche Fragen des autonomen Fahrens</a:t>
            </a:r>
            <a:br>
              <a:rPr lang="de-DE" sz="4000" dirty="0" smtClean="0">
                <a:solidFill>
                  <a:schemeClr val="bg1"/>
                </a:solidFill>
                <a:latin typeface="Gill Sans MT"/>
                <a:cs typeface="Gill Sans MT"/>
              </a:rPr>
            </a:br>
            <a:endParaRPr lang="de-DE" sz="40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022292" y="10676804"/>
            <a:ext cx="5400000" cy="36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799244" y="11854453"/>
            <a:ext cx="2891817" cy="1754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de-DE" sz="2800" dirty="0" smtClean="0"/>
          </a:p>
          <a:p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Gill Sans MT"/>
                <a:cs typeface="Gill Sans MT"/>
              </a:rPr>
              <a:t>Gruppenfoto</a:t>
            </a:r>
          </a:p>
          <a:p>
            <a:endParaRPr lang="de-DE" sz="2800" dirty="0">
              <a:solidFill>
                <a:srgbClr val="000000"/>
              </a:solidFill>
            </a:endParaRPr>
          </a:p>
          <a:p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52112" y="11102283"/>
            <a:ext cx="29596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Gill Sans MT"/>
                <a:cs typeface="Gill Sans MT"/>
              </a:rPr>
              <a:t>Tim Betzer</a:t>
            </a:r>
          </a:p>
          <a:p>
            <a:r>
              <a:rPr lang="de-DE" sz="2000" dirty="0">
                <a:latin typeface="Gill Sans MT"/>
                <a:cs typeface="Gill Sans MT"/>
              </a:rPr>
              <a:t>Aurelia </a:t>
            </a:r>
            <a:r>
              <a:rPr lang="de-DE" sz="2000" dirty="0" smtClean="0">
                <a:latin typeface="Gill Sans MT"/>
                <a:cs typeface="Gill Sans MT"/>
              </a:rPr>
              <a:t>Handt</a:t>
            </a:r>
          </a:p>
          <a:p>
            <a:r>
              <a:rPr lang="de-DE" sz="2000" dirty="0" smtClean="0">
                <a:latin typeface="Gill Sans MT"/>
                <a:cs typeface="Gill Sans MT"/>
              </a:rPr>
              <a:t>Lucas Herfurth</a:t>
            </a:r>
          </a:p>
          <a:p>
            <a:r>
              <a:rPr lang="de-DE" sz="2000" dirty="0" smtClean="0">
                <a:latin typeface="Gill Sans MT"/>
                <a:cs typeface="Gill Sans MT"/>
              </a:rPr>
              <a:t>Filip Hofmann</a:t>
            </a:r>
          </a:p>
          <a:p>
            <a:r>
              <a:rPr lang="de-DE" sz="2000" dirty="0">
                <a:latin typeface="Gill Sans MT"/>
                <a:cs typeface="Gill Sans MT"/>
              </a:rPr>
              <a:t>Joshua Kissel</a:t>
            </a:r>
            <a:endParaRPr lang="de-DE" sz="2000" dirty="0" smtClean="0">
              <a:latin typeface="Gill Sans MT"/>
              <a:cs typeface="Gill Sans MT"/>
            </a:endParaRPr>
          </a:p>
          <a:p>
            <a:r>
              <a:rPr lang="de-DE" sz="2000" dirty="0" smtClean="0">
                <a:latin typeface="Gill Sans MT"/>
                <a:cs typeface="Gill Sans MT"/>
              </a:rPr>
              <a:t>Michael Riemer</a:t>
            </a:r>
          </a:p>
          <a:p>
            <a:r>
              <a:rPr lang="de-DE" sz="2000" dirty="0">
                <a:latin typeface="Gill Sans MT"/>
                <a:cs typeface="Gill Sans MT"/>
              </a:rPr>
              <a:t>Jonas </a:t>
            </a:r>
            <a:r>
              <a:rPr lang="de-DE" sz="2000" dirty="0" smtClean="0">
                <a:latin typeface="Gill Sans MT"/>
                <a:cs typeface="Gill Sans MT"/>
              </a:rPr>
              <a:t>Scheid</a:t>
            </a:r>
          </a:p>
          <a:p>
            <a:r>
              <a:rPr lang="de-DE" sz="2000" dirty="0">
                <a:latin typeface="Gill Sans MT"/>
                <a:cs typeface="Gill Sans MT"/>
              </a:rPr>
              <a:t>Anna Catalina Seußler</a:t>
            </a:r>
            <a:endParaRPr lang="de-DE" sz="2000" dirty="0" smtClean="0">
              <a:latin typeface="Gill Sans MT"/>
              <a:cs typeface="Gill Sans MT"/>
            </a:endParaRPr>
          </a:p>
          <a:p>
            <a:r>
              <a:rPr lang="de-DE" sz="2000" dirty="0" smtClean="0">
                <a:latin typeface="Gill Sans MT"/>
                <a:cs typeface="Gill Sans MT"/>
              </a:rPr>
              <a:t>Sören Völker</a:t>
            </a:r>
          </a:p>
          <a:p>
            <a:endParaRPr lang="de-DE" sz="2000" dirty="0">
              <a:latin typeface="Gill Sans MT"/>
              <a:cs typeface="Gill Sans MT"/>
            </a:endParaRPr>
          </a:p>
          <a:p>
            <a:endParaRPr lang="de-DE" sz="2000" dirty="0">
              <a:latin typeface="Gill Sans MT"/>
              <a:cs typeface="Gill Sans M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532470" y="1712565"/>
            <a:ext cx="27069240" cy="38819057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28575" cmpd="sng"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170511" y="14996469"/>
            <a:ext cx="1195206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Gill Sans MT"/>
              </a:rPr>
              <a:t>Recht:</a:t>
            </a:r>
          </a:p>
          <a:p>
            <a:r>
              <a:rPr lang="de-DE" sz="4400" dirty="0" smtClean="0">
                <a:latin typeface="Gill Sans MT"/>
              </a:rPr>
              <a:t>-Datenschutz</a:t>
            </a:r>
          </a:p>
          <a:p>
            <a:r>
              <a:rPr lang="de-DE" sz="4400" dirty="0" smtClean="0">
                <a:latin typeface="Gill Sans MT"/>
              </a:rPr>
              <a:t>-Haftungsfrage</a:t>
            </a:r>
          </a:p>
          <a:p>
            <a:r>
              <a:rPr lang="de-DE" sz="4400" dirty="0" smtClean="0">
                <a:latin typeface="Gill Sans MT"/>
              </a:rPr>
              <a:t>-Wiener Übereinkommen (1968)</a:t>
            </a:r>
          </a:p>
          <a:p>
            <a:r>
              <a:rPr lang="de-DE" sz="4400" dirty="0" smtClean="0">
                <a:latin typeface="Gill Sans MT"/>
                <a:sym typeface="Wingdings" panose="05000000000000000000" pitchFamily="2" charset="2"/>
              </a:rPr>
              <a:t> </a:t>
            </a:r>
            <a:r>
              <a:rPr lang="de-DE" sz="4400" dirty="0" smtClean="0">
                <a:latin typeface="Gill Sans MT"/>
              </a:rPr>
              <a:t>Fahrer muss immer am Steuer sitzen</a:t>
            </a:r>
          </a:p>
          <a:p>
            <a:r>
              <a:rPr lang="de-DE" sz="4400" dirty="0" smtClean="0">
                <a:latin typeface="Gill Sans MT"/>
              </a:rPr>
              <a:t>-viele neue unbestimmte Rechtsbegriffe</a:t>
            </a:r>
          </a:p>
          <a:p>
            <a:r>
              <a:rPr lang="de-DE" sz="4400" dirty="0" smtClean="0">
                <a:latin typeface="Gill Sans MT"/>
              </a:rPr>
              <a:t>-neuer Gesetzesentwurf (StVG-E)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6674352" y="10595779"/>
            <a:ext cx="1072584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Gill Sans MT"/>
              </a:rPr>
              <a:t>Ethik:</a:t>
            </a:r>
          </a:p>
          <a:p>
            <a:r>
              <a:rPr lang="de-DE" sz="4400" dirty="0" smtClean="0">
                <a:latin typeface="Gill Sans MT"/>
              </a:rPr>
              <a:t>-Dilemma-Situation</a:t>
            </a:r>
          </a:p>
          <a:p>
            <a:r>
              <a:rPr lang="de-DE" sz="4400" dirty="0" smtClean="0">
                <a:latin typeface="Gill Sans MT"/>
              </a:rPr>
              <a:t>-wie sieht ein ethischer Algorithmus aus?</a:t>
            </a:r>
          </a:p>
          <a:p>
            <a:r>
              <a:rPr lang="de-DE" sz="4400" dirty="0" smtClean="0">
                <a:latin typeface="Gill Sans MT"/>
              </a:rPr>
              <a:t>-Entscheidung über Leben und Tod</a:t>
            </a:r>
          </a:p>
          <a:p>
            <a:r>
              <a:rPr lang="de-DE" sz="4400" dirty="0" smtClean="0">
                <a:latin typeface="Gill Sans MT"/>
                <a:sym typeface="Wingdings" panose="05000000000000000000" pitchFamily="2" charset="2"/>
              </a:rPr>
              <a:t>Unterschiedliche Ansichten und Ethiken(Utilitarismus, Kantianismus, IEEE)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6674352" y="27634436"/>
            <a:ext cx="1045357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Gill Sans MT"/>
              </a:rPr>
              <a:t>Vorteile</a:t>
            </a:r>
          </a:p>
          <a:p>
            <a:r>
              <a:rPr lang="de-DE" sz="4400" dirty="0" smtClean="0">
                <a:latin typeface="Gill Sans MT"/>
              </a:rPr>
              <a:t>-Mobilität für alle überall</a:t>
            </a:r>
          </a:p>
          <a:p>
            <a:r>
              <a:rPr lang="de-DE" sz="4400" dirty="0" smtClean="0">
                <a:latin typeface="Gill Sans MT"/>
              </a:rPr>
              <a:t>-höhere Sicherheit</a:t>
            </a:r>
          </a:p>
          <a:p>
            <a:r>
              <a:rPr lang="de-DE" sz="4400" dirty="0" smtClean="0">
                <a:latin typeface="Gill Sans MT"/>
              </a:rPr>
              <a:t>-Effizienz: Zeitgewinn, Treibstoffsparen</a:t>
            </a:r>
          </a:p>
          <a:p>
            <a:r>
              <a:rPr lang="de-DE" sz="4400" dirty="0" smtClean="0">
                <a:latin typeface="Gill Sans MT"/>
              </a:rPr>
              <a:t>-mehr Komfort: „zweites Wohnzimmer“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174199" y="30362188"/>
            <a:ext cx="1639629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Gill Sans MT"/>
              </a:rPr>
              <a:t>Nachteile</a:t>
            </a:r>
          </a:p>
          <a:p>
            <a:r>
              <a:rPr lang="de-DE" sz="4400" dirty="0" smtClean="0">
                <a:latin typeface="Gill Sans MT"/>
              </a:rPr>
              <a:t>-Fahrspaß geht verloren</a:t>
            </a:r>
          </a:p>
          <a:p>
            <a:r>
              <a:rPr lang="de-DE" sz="4400" dirty="0" smtClean="0">
                <a:latin typeface="Gill Sans MT"/>
              </a:rPr>
              <a:t>-Gefahr durch Hacking</a:t>
            </a:r>
          </a:p>
          <a:p>
            <a:r>
              <a:rPr lang="de-DE" sz="4400" dirty="0" smtClean="0">
                <a:latin typeface="Gill Sans MT"/>
              </a:rPr>
              <a:t>-Verlust der menschlichen Autonomität</a:t>
            </a:r>
          </a:p>
          <a:p>
            <a:r>
              <a:rPr lang="de-DE" sz="4400" dirty="0" smtClean="0">
                <a:latin typeface="Gill Sans MT"/>
              </a:rPr>
              <a:t>-bestimmte Jobs werden überflüssig(Taxifahrer, Busfahrer, …)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6519148" y="34455509"/>
            <a:ext cx="1103624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Gill Sans MT"/>
              </a:rPr>
              <a:t>Zukunftsaussichten</a:t>
            </a:r>
          </a:p>
          <a:p>
            <a:r>
              <a:rPr lang="de-DE" sz="4400" dirty="0" smtClean="0">
                <a:latin typeface="Gill Sans MT"/>
              </a:rPr>
              <a:t>-neue Berufsgruppen</a:t>
            </a:r>
          </a:p>
          <a:p>
            <a:r>
              <a:rPr lang="de-DE" sz="4400" dirty="0" smtClean="0">
                <a:latin typeface="Gill Sans MT"/>
              </a:rPr>
              <a:t>-neue Geschäftsmodelle</a:t>
            </a:r>
          </a:p>
          <a:p>
            <a:r>
              <a:rPr lang="de-DE" sz="4400" dirty="0" smtClean="0">
                <a:latin typeface="Gill Sans MT"/>
              </a:rPr>
              <a:t>-mehr Chancen für ländliche Gebiete</a:t>
            </a:r>
          </a:p>
          <a:p>
            <a:r>
              <a:rPr lang="de-DE" sz="4400" dirty="0" smtClean="0">
                <a:latin typeface="Gill Sans MT"/>
              </a:rPr>
              <a:t>-Ballungsgebiete gewinnen an Grünflächen</a:t>
            </a:r>
          </a:p>
          <a:p>
            <a:r>
              <a:rPr lang="de-DE" sz="4400" dirty="0" smtClean="0">
                <a:latin typeface="Gill Sans MT"/>
              </a:rPr>
              <a:t>-weniger Autos</a:t>
            </a:r>
          </a:p>
          <a:p>
            <a:r>
              <a:rPr lang="de-DE" sz="4400" dirty="0" smtClean="0">
                <a:latin typeface="Gill Sans MT"/>
              </a:rPr>
              <a:t>-Sozialer Ausgleich</a:t>
            </a:r>
            <a:endParaRPr lang="de-DE" sz="4400" dirty="0">
              <a:latin typeface="Gill Sans M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93" y="10676805"/>
            <a:ext cx="5435292" cy="35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Benutzerdefiniert</PresentationFormat>
  <Paragraphs>41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Office-Design</vt:lpstr>
      <vt:lpstr> Workshop 3:   Grünes Licht für selbstfahrende Autos? –  Ethische und rechtliche Fragen des autonomen Fahrens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stiftung</cp:lastModifiedBy>
  <cp:revision>74</cp:revision>
  <cp:lastPrinted>2015-01-15T21:06:43Z</cp:lastPrinted>
  <dcterms:created xsi:type="dcterms:W3CDTF">2017-02-16T15:35:50Z</dcterms:created>
  <dcterms:modified xsi:type="dcterms:W3CDTF">2017-02-17T16:35:31Z</dcterms:modified>
</cp:coreProperties>
</file>