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5213" cy="42811700"/>
  <p:notesSz cx="6858000" cy="9144000"/>
  <p:defaultTextStyle>
    <a:defPPr>
      <a:defRPr lang="de-DE"/>
    </a:defPPr>
    <a:lvl1pPr marL="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24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A0A3A"/>
    <a:srgbClr val="3D0B3D"/>
    <a:srgbClr val="1583A5"/>
    <a:srgbClr val="990066"/>
    <a:srgbClr val="993366"/>
    <a:srgbClr val="CC33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921" autoAdjust="0"/>
  </p:normalViewPr>
  <p:slideViewPr>
    <p:cSldViewPr snapToGrid="0" snapToObjects="1">
      <p:cViewPr>
        <p:scale>
          <a:sx n="30" d="100"/>
          <a:sy n="30" d="100"/>
        </p:scale>
        <p:origin x="970" y="-2261"/>
      </p:cViewPr>
      <p:guideLst>
        <p:guide orient="horz" pos="6024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091AF-DF93-D841-A037-EC2B7B367BDD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8D258-3E51-CE44-A173-B5B09357E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25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504BD-D71E-ED4D-9B0F-3A5A6AE723E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1E49D-7167-1B4B-8EF9-C1EDE7E555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1270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1048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644" y="13299380"/>
            <a:ext cx="25733931" cy="917676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283" y="24259965"/>
            <a:ext cx="21192649" cy="109407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109D-0E0E-8B4A-8CB8-030131D322C3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67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ECC1-78FF-B447-8AC2-EEEC783CF2EB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47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536" y="27510488"/>
            <a:ext cx="25733931" cy="8502878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536" y="18145428"/>
            <a:ext cx="25733931" cy="936505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17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50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7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7AC0-3E7B-1740-98ED-5CDB2C8BFF56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05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761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389900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9434-89BA-314A-BC8A-C22EA2935D09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125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583085"/>
            <a:ext cx="13376810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761" y="13576861"/>
            <a:ext cx="13376810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79392" y="9583085"/>
            <a:ext cx="13382065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79392" y="13576861"/>
            <a:ext cx="13382065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5881-E070-8C47-B97A-56A55FD1E2E1}" type="datetime1">
              <a:rPr lang="de-DE" smtClean="0"/>
              <a:t>06.02.2015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06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EDCA-3229-9D48-8CA4-4860BA699A2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352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B849-361C-A147-911C-B7494EBE327F}" type="datetime1">
              <a:rPr lang="de-DE" smtClean="0"/>
              <a:t>06.02.2015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809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763" y="1704544"/>
            <a:ext cx="9960336" cy="7254205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6770" y="1704544"/>
            <a:ext cx="16924685" cy="36538601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3763" y="8958752"/>
            <a:ext cx="9960336" cy="29284395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D734-7E13-D241-82C6-C39408F34AA8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609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4154" y="29968190"/>
            <a:ext cx="18165128" cy="353791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4154" y="3825304"/>
            <a:ext cx="18165128" cy="25687020"/>
          </a:xfrm>
        </p:spPr>
        <p:txBody>
          <a:bodyPr/>
          <a:lstStyle>
            <a:lvl1pPr marL="0" indent="0">
              <a:buNone/>
              <a:defRPr sz="14600"/>
            </a:lvl1pPr>
            <a:lvl2pPr marL="2088170" indent="0">
              <a:buNone/>
              <a:defRPr sz="12800"/>
            </a:lvl2pPr>
            <a:lvl3pPr marL="4176339" indent="0">
              <a:buNone/>
              <a:defRPr sz="11000"/>
            </a:lvl3pPr>
            <a:lvl4pPr marL="6264509" indent="0">
              <a:buNone/>
              <a:defRPr sz="9100"/>
            </a:lvl4pPr>
            <a:lvl5pPr marL="8352678" indent="0">
              <a:buNone/>
              <a:defRPr sz="9100"/>
            </a:lvl5pPr>
            <a:lvl6pPr marL="10440848" indent="0">
              <a:buNone/>
              <a:defRPr sz="9100"/>
            </a:lvl6pPr>
            <a:lvl7pPr marL="12529017" indent="0">
              <a:buNone/>
              <a:defRPr sz="9100"/>
            </a:lvl7pPr>
            <a:lvl8pPr marL="14617187" indent="0">
              <a:buNone/>
              <a:defRPr sz="9100"/>
            </a:lvl8pPr>
            <a:lvl9pPr marL="16705356" indent="0">
              <a:buNone/>
              <a:defRPr sz="9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4154" y="33506106"/>
            <a:ext cx="18165128" cy="5024426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2DA1-5E14-B049-A9D6-25A221424EE1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58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90A5-2676-2747-BB54-03045DB650E2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626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49532" y="1714459"/>
            <a:ext cx="6811923" cy="36528686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762" y="1714459"/>
            <a:ext cx="19931182" cy="36528686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7F4-28E6-214D-9B39-B46C76478A3F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27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3761" y="1714453"/>
            <a:ext cx="27247692" cy="7135284"/>
          </a:xfrm>
          <a:prstGeom prst="rect">
            <a:avLst/>
          </a:prstGeom>
        </p:spPr>
        <p:txBody>
          <a:bodyPr vert="horz" lIns="417634" tIns="208817" rIns="417634" bIns="208817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989404"/>
            <a:ext cx="27247692" cy="28253743"/>
          </a:xfrm>
          <a:prstGeom prst="rect">
            <a:avLst/>
          </a:prstGeom>
        </p:spPr>
        <p:txBody>
          <a:bodyPr vert="horz" lIns="417634" tIns="208817" rIns="417634" bIns="208817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3761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F98E-F57A-8A48-BE61-31158989FD0E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44034" y="39680109"/>
            <a:ext cx="9587151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697236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3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2088170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7" indent="-1566127" algn="l" defTabSz="2088170" rtl="0" eaLnBrk="1" latinLnBrk="0" hangingPunct="1">
        <a:spcBef>
          <a:spcPct val="20000"/>
        </a:spcBef>
        <a:buFont typeface="Arial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6" indent="-1305106" algn="l" defTabSz="2088170" rtl="0" eaLnBrk="1" latinLnBrk="0" hangingPunct="1">
        <a:spcBef>
          <a:spcPct val="20000"/>
        </a:spcBef>
        <a:buFont typeface="Arial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24" indent="-1044085" algn="l" defTabSz="208817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93" indent="-1044085" algn="l" defTabSz="2088170" rtl="0" eaLnBrk="1" latinLnBrk="0" hangingPunct="1">
        <a:spcBef>
          <a:spcPct val="20000"/>
        </a:spcBef>
        <a:buFont typeface="Arial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63" indent="-1044085" algn="l" defTabSz="2088170" rtl="0" eaLnBrk="1" latinLnBrk="0" hangingPunct="1">
        <a:spcBef>
          <a:spcPct val="20000"/>
        </a:spcBef>
        <a:buFont typeface="Arial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33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10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7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41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7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50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7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4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01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8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56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nhaltsplatzhalter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944" y="12355535"/>
            <a:ext cx="14212123" cy="9308792"/>
          </a:xfrm>
          <a:prstGeom prst="rect">
            <a:avLst/>
          </a:prstGeom>
        </p:spPr>
      </p:pic>
      <p:pic>
        <p:nvPicPr>
          <p:cNvPr id="20" name="Picture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86" b="3438"/>
          <a:stretch/>
        </p:blipFill>
        <p:spPr bwMode="auto">
          <a:xfrm>
            <a:off x="7525423" y="30662881"/>
            <a:ext cx="7044017" cy="2834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Bild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" t="38483" r="413" b="21192"/>
          <a:stretch/>
        </p:blipFill>
        <p:spPr>
          <a:xfrm>
            <a:off x="1482524" y="1709917"/>
            <a:ext cx="27119185" cy="7852858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23389613" y="4337416"/>
            <a:ext cx="4680000" cy="4679999"/>
          </a:xfrm>
          <a:prstGeom prst="rect">
            <a:avLst/>
          </a:prstGeom>
          <a:solidFill>
            <a:srgbClr val="3A0A3A">
              <a:alpha val="6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0066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9988720" y="2196616"/>
            <a:ext cx="4680000" cy="4679999"/>
          </a:xfrm>
          <a:prstGeom prst="rect">
            <a:avLst/>
          </a:prstGeom>
          <a:solidFill>
            <a:srgbClr val="1583A5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3366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9581586" y="2616867"/>
            <a:ext cx="48798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DER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ERNEU-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ERBARE</a:t>
            </a:r>
          </a:p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MENSCH</a:t>
            </a:r>
            <a:r>
              <a:rPr lang="de-DE" sz="5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?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4798110" y="4924665"/>
            <a:ext cx="42502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Methoden, 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Erkenntnisse und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Konsequenzen der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Stammzellforschung</a:t>
            </a:r>
          </a:p>
          <a:p>
            <a:endParaRPr lang="de-DE" sz="2800" dirty="0" smtClean="0">
              <a:solidFill>
                <a:schemeClr val="bg1"/>
              </a:solidFill>
              <a:latin typeface="FedraSans-Bold"/>
              <a:cs typeface="FedraSans-Bold"/>
            </a:endParaRP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5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. – 7. Februar 2015</a:t>
            </a:r>
          </a:p>
          <a:p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Schülerseminar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u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nd Symposium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d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er EKHN Stiftung</a:t>
            </a:r>
            <a:endParaRPr lang="de-DE"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69898" y="2774527"/>
            <a:ext cx="12286413" cy="3527849"/>
          </a:xfrm>
        </p:spPr>
        <p:txBody>
          <a:bodyPr>
            <a:normAutofit/>
          </a:bodyPr>
          <a:lstStyle/>
          <a:p>
            <a:pPr algn="l"/>
            <a: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b="1" dirty="0" smtClean="0">
                <a:solidFill>
                  <a:schemeClr val="bg1"/>
                </a:solidFill>
                <a:latin typeface="Gill Sans MT"/>
                <a:cs typeface="Gill Sans MT"/>
              </a:rPr>
              <a:t>Workshop 9: </a:t>
            </a: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Dolly und die Chimären; wohin führt uns </a:t>
            </a:r>
            <a:r>
              <a:rPr lang="de-DE" sz="3600" smtClean="0">
                <a:solidFill>
                  <a:schemeClr val="bg1"/>
                </a:solidFill>
                <a:latin typeface="Gill Sans MT"/>
                <a:cs typeface="Gill Sans MT"/>
              </a:rPr>
              <a:t>das Klonen?</a:t>
            </a:r>
            <a:endParaRPr lang="de-DE" sz="36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307266" y="12162645"/>
            <a:ext cx="1875773" cy="1137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2800" dirty="0" smtClean="0"/>
          </a:p>
          <a:p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Gill Sans MT"/>
                <a:cs typeface="Gill Sans MT"/>
              </a:rPr>
              <a:t>Gruppenfoto</a:t>
            </a:r>
          </a:p>
          <a:p>
            <a:endParaRPr lang="de-DE" sz="2800" dirty="0">
              <a:solidFill>
                <a:srgbClr val="000000"/>
              </a:solidFill>
            </a:endParaRPr>
          </a:p>
          <a:p>
            <a:endParaRPr lang="de-DE" sz="2800" dirty="0">
              <a:solidFill>
                <a:srgbClr val="00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869899" y="14360949"/>
            <a:ext cx="59990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Gill Sans MT"/>
                <a:cs typeface="Gill Sans MT"/>
              </a:rPr>
              <a:t>Nina Bellersheim, Niels Hein, Elena Hoffmann, Michael </a:t>
            </a:r>
            <a:r>
              <a:rPr lang="de-DE" sz="2000" dirty="0" err="1" smtClean="0">
                <a:latin typeface="Gill Sans MT"/>
                <a:cs typeface="Gill Sans MT"/>
              </a:rPr>
              <a:t>Hörth</a:t>
            </a:r>
            <a:r>
              <a:rPr lang="de-DE" sz="2000" dirty="0" smtClean="0">
                <a:latin typeface="Gill Sans MT"/>
                <a:cs typeface="Gill Sans MT"/>
              </a:rPr>
              <a:t>, Jessica Kissel, Vincent Menger,  </a:t>
            </a:r>
            <a:r>
              <a:rPr lang="de-DE" sz="2000" dirty="0" err="1" smtClean="0">
                <a:latin typeface="Gill Sans MT"/>
                <a:cs typeface="Gill Sans MT"/>
              </a:rPr>
              <a:t>Aylina</a:t>
            </a:r>
            <a:r>
              <a:rPr lang="de-DE" sz="2000" dirty="0" smtClean="0">
                <a:latin typeface="Gill Sans MT"/>
                <a:cs typeface="Gill Sans MT"/>
              </a:rPr>
              <a:t> Scheidemantel, Catharina Schmidt, Yasmin Schulze, Marlin Velte &amp; Leonie Zander</a:t>
            </a:r>
            <a:endParaRPr lang="de-DE" sz="2000" dirty="0">
              <a:latin typeface="Gill Sans MT"/>
              <a:cs typeface="Gill Sans MT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532470" y="1712565"/>
            <a:ext cx="27069240" cy="38819057"/>
          </a:xfrm>
          <a:prstGeom prst="rect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 cmpd="sng">
                <a:solidFill>
                  <a:schemeClr val="tx2">
                    <a:lumMod val="75000"/>
                  </a:schemeClr>
                </a:solidFill>
              </a:ln>
            </a:endParaRPr>
          </a:p>
        </p:txBody>
      </p:sp>
      <p:pic>
        <p:nvPicPr>
          <p:cNvPr id="8" name="Bild 7" descr="EKHNS_4c_neg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20" y="1498613"/>
            <a:ext cx="3768393" cy="2241115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0922000" y="10416543"/>
            <a:ext cx="1046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0" dirty="0" smtClean="0"/>
              <a:t>Was ist Klonen?</a:t>
            </a:r>
            <a:endParaRPr lang="de-DE" sz="12000" dirty="0"/>
          </a:p>
        </p:txBody>
      </p:sp>
      <p:sp>
        <p:nvSpPr>
          <p:cNvPr id="7" name="Textfeld 6"/>
          <p:cNvSpPr txBox="1"/>
          <p:nvPr/>
        </p:nvSpPr>
        <p:spPr>
          <a:xfrm>
            <a:off x="1869897" y="21808078"/>
            <a:ext cx="12286413" cy="1818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dirty="0"/>
              <a:t>Therapeutisches Klonen </a:t>
            </a:r>
            <a:r>
              <a:rPr lang="de-DE" sz="4400" dirty="0"/>
              <a:t>	</a:t>
            </a:r>
          </a:p>
          <a:p>
            <a:r>
              <a:rPr lang="de-DE" sz="4400" dirty="0"/>
              <a:t>Klonen als </a:t>
            </a:r>
            <a:r>
              <a:rPr lang="de-DE" sz="4400" dirty="0" smtClean="0"/>
              <a:t>Möglichkeit, </a:t>
            </a:r>
            <a:r>
              <a:rPr lang="de-DE" sz="4400" dirty="0"/>
              <a:t>Stammzellen zu gewinnen</a:t>
            </a:r>
          </a:p>
          <a:p>
            <a:endParaRPr lang="de-DE" sz="4400" dirty="0"/>
          </a:p>
          <a:p>
            <a:r>
              <a:rPr lang="de-DE" sz="5400" dirty="0" smtClean="0"/>
              <a:t>Die </a:t>
            </a:r>
            <a:r>
              <a:rPr lang="de-DE" sz="5400" dirty="0"/>
              <a:t>Voraussetzungen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de-DE" sz="4500" dirty="0" smtClean="0"/>
              <a:t>Eine Spendereizelle</a:t>
            </a:r>
            <a:endParaRPr lang="de-DE" sz="4500" dirty="0"/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de-DE" sz="4500" dirty="0" smtClean="0"/>
              <a:t>DNA </a:t>
            </a:r>
            <a:r>
              <a:rPr lang="de-DE" sz="4500" dirty="0"/>
              <a:t>einer Körperzelle des </a:t>
            </a:r>
            <a:r>
              <a:rPr lang="de-DE" sz="4500" dirty="0" smtClean="0"/>
              <a:t>Patienten</a:t>
            </a:r>
          </a:p>
          <a:p>
            <a:pPr marL="1143000" indent="-1143000">
              <a:buFontTx/>
              <a:buChar char="-"/>
            </a:pPr>
            <a:endParaRPr lang="de-DE" sz="4400" dirty="0"/>
          </a:p>
          <a:p>
            <a:r>
              <a:rPr lang="de-DE" sz="5400" dirty="0"/>
              <a:t>Der Vorgang </a:t>
            </a:r>
            <a:endParaRPr lang="de-DE" sz="5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4500" dirty="0" smtClean="0"/>
              <a:t>Die </a:t>
            </a:r>
            <a:r>
              <a:rPr lang="de-DE" sz="4500" dirty="0"/>
              <a:t>äußere Hülle der </a:t>
            </a:r>
            <a:r>
              <a:rPr lang="de-DE" sz="4500" dirty="0" err="1"/>
              <a:t>Blastocyste</a:t>
            </a:r>
            <a:r>
              <a:rPr lang="de-DE" sz="4500" dirty="0"/>
              <a:t> wird aufgelöst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4500" dirty="0" smtClean="0"/>
              <a:t>Embryonale </a:t>
            </a:r>
            <a:r>
              <a:rPr lang="de-DE" sz="4500" dirty="0"/>
              <a:t>Stammzellen werden entnommen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4500" dirty="0" smtClean="0"/>
              <a:t>Diese </a:t>
            </a:r>
            <a:r>
              <a:rPr lang="de-DE" sz="4500" dirty="0"/>
              <a:t>entwickeln sich dann im Labor zu verschiedenen </a:t>
            </a:r>
            <a:r>
              <a:rPr lang="de-DE" sz="4500" dirty="0" smtClean="0"/>
              <a:t>Körperzellen                     (Somatische Zellen)</a:t>
            </a:r>
            <a:endParaRPr lang="de-DE" sz="4500" dirty="0"/>
          </a:p>
          <a:p>
            <a:endParaRPr lang="de-DE" sz="4400" dirty="0" smtClean="0"/>
          </a:p>
          <a:p>
            <a:endParaRPr lang="de-DE" sz="4400" dirty="0"/>
          </a:p>
          <a:p>
            <a:r>
              <a:rPr lang="de-DE" sz="5400" dirty="0" smtClean="0"/>
              <a:t>Das Ziel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4500" dirty="0" smtClean="0"/>
              <a:t>Patient erhält Zellspende um seine kranken Zellen, Organe oder Gewebe zu ersetzten bzw. zu regenerieren </a:t>
            </a:r>
          </a:p>
          <a:p>
            <a:endParaRPr lang="de-DE" sz="4400" dirty="0"/>
          </a:p>
          <a:p>
            <a:r>
              <a:rPr lang="de-DE" sz="5400" dirty="0" smtClean="0"/>
              <a:t>Der Vorteil gegenüber anderen Therapien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4500" dirty="0" smtClean="0"/>
              <a:t>Da die DNA der Zellen für die Zellspende identisch zu der des Patienten ist, kommt es nicht, wie bei herkömmlichen Transplantaten, zu einer Abstoßungsreaktion.</a:t>
            </a:r>
            <a:endParaRPr lang="de-DE" sz="4500" dirty="0"/>
          </a:p>
        </p:txBody>
      </p:sp>
      <p:sp>
        <p:nvSpPr>
          <p:cNvPr id="15" name="Textfeld 14"/>
          <p:cNvSpPr txBox="1"/>
          <p:nvPr/>
        </p:nvSpPr>
        <p:spPr>
          <a:xfrm>
            <a:off x="17025162" y="22223045"/>
            <a:ext cx="11321238" cy="1806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dirty="0" smtClean="0"/>
              <a:t>Reproduktives Klonen</a:t>
            </a:r>
          </a:p>
          <a:p>
            <a:r>
              <a:rPr lang="de-DE" sz="4400" dirty="0" smtClean="0"/>
              <a:t>Klonen als Möglichkeit zur Entwicklung eines genetisch identischen Individuums</a:t>
            </a:r>
          </a:p>
          <a:p>
            <a:endParaRPr lang="de-DE" sz="4400" dirty="0" smtClean="0"/>
          </a:p>
          <a:p>
            <a:r>
              <a:rPr lang="de-DE" sz="5400" dirty="0" smtClean="0"/>
              <a:t>Beschreibung</a:t>
            </a:r>
            <a:endParaRPr lang="de-DE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800" dirty="0" smtClean="0"/>
              <a:t>Die </a:t>
            </a:r>
            <a:r>
              <a:rPr lang="de-DE" sz="4800" dirty="0"/>
              <a:t>Zellteilung wird angeregt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800" dirty="0" smtClean="0"/>
              <a:t>Der </a:t>
            </a:r>
            <a:r>
              <a:rPr lang="de-DE" sz="4800" dirty="0"/>
              <a:t>wachsende Embryo wird in die Gebärmutter einer Leihmutter eingesetzt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800" dirty="0" smtClean="0"/>
              <a:t>Klon </a:t>
            </a:r>
            <a:r>
              <a:rPr lang="de-DE" sz="4800" dirty="0"/>
              <a:t>des </a:t>
            </a:r>
            <a:r>
              <a:rPr lang="de-DE" sz="4800" dirty="0" smtClean="0"/>
              <a:t>Erbgutspenders </a:t>
            </a:r>
            <a:r>
              <a:rPr lang="de-DE" sz="4800" dirty="0"/>
              <a:t>wird </a:t>
            </a:r>
            <a:r>
              <a:rPr lang="de-DE" sz="4800" dirty="0" smtClean="0"/>
              <a:t>geboren</a:t>
            </a:r>
          </a:p>
          <a:p>
            <a:endParaRPr lang="de-DE" sz="4400" dirty="0"/>
          </a:p>
          <a:p>
            <a:r>
              <a:rPr lang="de-DE" sz="5400" dirty="0" smtClean="0"/>
              <a:t>Ziele</a:t>
            </a:r>
            <a:endParaRPr lang="de-DE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800" dirty="0" smtClean="0"/>
              <a:t>Züchtung </a:t>
            </a:r>
            <a:r>
              <a:rPr lang="de-DE" sz="4800" dirty="0"/>
              <a:t>qualitativ hochwertiger Nutztiere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800" dirty="0" smtClean="0"/>
              <a:t>Erhaltung </a:t>
            </a:r>
            <a:r>
              <a:rPr lang="de-DE" sz="4800" dirty="0"/>
              <a:t>hochwertiger Pflanzenarten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800" dirty="0" smtClean="0"/>
              <a:t>Vermehrung </a:t>
            </a:r>
            <a:r>
              <a:rPr lang="de-DE" sz="4800" dirty="0"/>
              <a:t>von aussterbenden Tierarten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800" dirty="0" smtClean="0"/>
              <a:t>Wiederkehr </a:t>
            </a:r>
            <a:r>
              <a:rPr lang="de-DE" sz="4800" dirty="0"/>
              <a:t>verstorbener </a:t>
            </a:r>
            <a:r>
              <a:rPr lang="de-DE" sz="4800" dirty="0" smtClean="0"/>
              <a:t>Haustiere</a:t>
            </a:r>
          </a:p>
          <a:p>
            <a:endParaRPr lang="de-DE" sz="4400" dirty="0"/>
          </a:p>
          <a:p>
            <a:r>
              <a:rPr lang="de-DE" sz="5400" dirty="0" smtClean="0"/>
              <a:t>Problematik</a:t>
            </a:r>
            <a:endParaRPr lang="de-DE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800" dirty="0" smtClean="0"/>
              <a:t>Hohe Misserfolgsrate</a:t>
            </a:r>
          </a:p>
          <a:p>
            <a:r>
              <a:rPr lang="de-DE" sz="4800" dirty="0"/>
              <a:t>	</a:t>
            </a:r>
            <a:r>
              <a:rPr lang="de-DE" sz="4800" dirty="0" smtClean="0">
                <a:sym typeface="Wingdings" panose="05000000000000000000" pitchFamily="2" charset="2"/>
              </a:rPr>
              <a:t> </a:t>
            </a:r>
            <a:r>
              <a:rPr lang="de-DE" sz="4800" dirty="0" smtClean="0"/>
              <a:t>Verschleiß </a:t>
            </a:r>
            <a:r>
              <a:rPr lang="de-DE" sz="4800" dirty="0"/>
              <a:t>von Eizellen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800" dirty="0" smtClean="0"/>
              <a:t>Mögliche </a:t>
            </a:r>
            <a:r>
              <a:rPr lang="de-DE" sz="4800" dirty="0"/>
              <a:t>Fehler bei der Verschmelzung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800" dirty="0" smtClean="0"/>
              <a:t>Vorgeschädigtes </a:t>
            </a:r>
            <a:r>
              <a:rPr lang="de-DE" sz="4800" dirty="0"/>
              <a:t>Erbgut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4800" dirty="0" smtClean="0"/>
              <a:t>Nebenwirkungen </a:t>
            </a:r>
            <a:r>
              <a:rPr lang="de-DE" sz="4800" dirty="0"/>
              <a:t>durch Hormonbehandlung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22799040" y="13661692"/>
            <a:ext cx="4932123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6600" dirty="0" smtClean="0">
                <a:solidFill>
                  <a:prstClr val="black"/>
                </a:solidFill>
              </a:rPr>
              <a:t>Allgemein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de-DE" sz="4400" dirty="0" smtClean="0">
                <a:solidFill>
                  <a:prstClr val="black"/>
                </a:solidFill>
              </a:rPr>
              <a:t>Dem </a:t>
            </a:r>
            <a:r>
              <a:rPr lang="de-DE" sz="4400" dirty="0">
                <a:solidFill>
                  <a:prstClr val="black"/>
                </a:solidFill>
              </a:rPr>
              <a:t>Erbgut-Spender werden Körperzellen </a:t>
            </a:r>
            <a:r>
              <a:rPr lang="de-DE" sz="4400" dirty="0" smtClean="0">
                <a:solidFill>
                  <a:prstClr val="black"/>
                </a:solidFill>
              </a:rPr>
              <a:t>entnommen</a:t>
            </a:r>
          </a:p>
          <a:p>
            <a:pPr lvl="0"/>
            <a:endParaRPr lang="de-DE" sz="4400" dirty="0">
              <a:solidFill>
                <a:prstClr val="black"/>
              </a:solidFill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de-DE" sz="4400" dirty="0">
                <a:solidFill>
                  <a:prstClr val="black"/>
                </a:solidFill>
              </a:rPr>
              <a:t>Der Zellkern wird </a:t>
            </a:r>
            <a:r>
              <a:rPr lang="de-DE" sz="4400" dirty="0" smtClean="0">
                <a:solidFill>
                  <a:prstClr val="black"/>
                </a:solidFill>
              </a:rPr>
              <a:t>in eine </a:t>
            </a:r>
            <a:r>
              <a:rPr lang="de-DE" sz="4400" dirty="0">
                <a:solidFill>
                  <a:prstClr val="black"/>
                </a:solidFill>
              </a:rPr>
              <a:t>zuvor </a:t>
            </a:r>
            <a:r>
              <a:rPr lang="de-DE" sz="4400" dirty="0" smtClean="0">
                <a:solidFill>
                  <a:prstClr val="black"/>
                </a:solidFill>
              </a:rPr>
              <a:t>entkernten </a:t>
            </a:r>
            <a:r>
              <a:rPr lang="de-DE" sz="4400" dirty="0">
                <a:solidFill>
                  <a:prstClr val="black"/>
                </a:solidFill>
              </a:rPr>
              <a:t>Eizelle </a:t>
            </a:r>
            <a:r>
              <a:rPr lang="de-DE" sz="4400" dirty="0" smtClean="0">
                <a:solidFill>
                  <a:prstClr val="black"/>
                </a:solidFill>
              </a:rPr>
              <a:t>eingesetzt</a:t>
            </a:r>
            <a:endParaRPr lang="de-DE" sz="4400" dirty="0">
              <a:solidFill>
                <a:prstClr val="black"/>
              </a:solidFill>
            </a:endParaRPr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65"/>
          <a:stretch/>
        </p:blipFill>
        <p:spPr>
          <a:xfrm>
            <a:off x="1869897" y="10676804"/>
            <a:ext cx="5919615" cy="340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Benutzerdefiniert</PresentationFormat>
  <Paragraphs>60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FedraSans-Bold</vt:lpstr>
      <vt:lpstr>Gill Sans MT</vt:lpstr>
      <vt:lpstr>Wingdings</vt:lpstr>
      <vt:lpstr>Office-Design</vt:lpstr>
      <vt:lpstr> Workshop 9:  Dolly und die Chimären; wohin führt uns das Klonen?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Nina Bellersheim</cp:lastModifiedBy>
  <cp:revision>69</cp:revision>
  <cp:lastPrinted>2015-01-15T21:06:43Z</cp:lastPrinted>
  <dcterms:created xsi:type="dcterms:W3CDTF">2012-12-10T08:03:06Z</dcterms:created>
  <dcterms:modified xsi:type="dcterms:W3CDTF">2015-02-06T17:04:42Z</dcterms:modified>
</cp:coreProperties>
</file>