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DFFCF"/>
    <a:srgbClr val="EF795D"/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9" autoAdjust="0"/>
  </p:normalViewPr>
  <p:slideViewPr>
    <p:cSldViewPr snapToGrid="0" snapToObjects="1">
      <p:cViewPr>
        <p:scale>
          <a:sx n="40" d="100"/>
          <a:sy n="40" d="100"/>
        </p:scale>
        <p:origin x="-120" y="1296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pPr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Bild 48" descr="Foli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75459" y="20606131"/>
            <a:ext cx="15934287" cy="8963037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10: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Aus Haut mach Herz; was sind die Perspektiven der</a:t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err="1" smtClean="0">
                <a:solidFill>
                  <a:schemeClr val="bg1"/>
                </a:solidFill>
                <a:latin typeface="Gill Sans MT"/>
                <a:cs typeface="Gill Sans MT"/>
              </a:rPr>
              <a:t>Reprogrammierung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22292" y="10676804"/>
            <a:ext cx="5400000" cy="360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799244" y="11854453"/>
            <a:ext cx="2891817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Gruppenfoto</a:t>
            </a:r>
          </a:p>
          <a:p>
            <a:endParaRPr lang="de-DE" sz="2800" dirty="0">
              <a:solidFill>
                <a:srgbClr val="000000"/>
              </a:solidFill>
            </a:endParaRPr>
          </a:p>
          <a:p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022292" y="14488468"/>
            <a:ext cx="540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Gill Sans MT"/>
                <a:cs typeface="Gill Sans MT"/>
              </a:rPr>
              <a:t>Christina Bub, Sabrina Kruse, Elisabeth </a:t>
            </a:r>
            <a:r>
              <a:rPr lang="de-DE" sz="2000" dirty="0" err="1" smtClean="0">
                <a:latin typeface="Gill Sans MT"/>
                <a:cs typeface="Gill Sans MT"/>
              </a:rPr>
              <a:t>Kurda</a:t>
            </a:r>
            <a:r>
              <a:rPr lang="de-DE" sz="2000" dirty="0" smtClean="0">
                <a:latin typeface="Gill Sans MT"/>
                <a:cs typeface="Gill Sans MT"/>
              </a:rPr>
              <a:t>, Franziska Göbel, Katharina </a:t>
            </a:r>
            <a:r>
              <a:rPr lang="de-DE" sz="2000" dirty="0" err="1" smtClean="0">
                <a:latin typeface="Gill Sans MT"/>
                <a:cs typeface="Gill Sans MT"/>
              </a:rPr>
              <a:t>Smelyansky</a:t>
            </a:r>
            <a:r>
              <a:rPr lang="de-DE" sz="2000" dirty="0" smtClean="0">
                <a:latin typeface="Gill Sans MT"/>
                <a:cs typeface="Gill Sans MT"/>
              </a:rPr>
              <a:t>, David Walzik, Natascha </a:t>
            </a:r>
            <a:r>
              <a:rPr lang="de-DE" sz="2000" dirty="0" err="1" smtClean="0">
                <a:latin typeface="Gill Sans MT"/>
                <a:cs typeface="Gill Sans MT"/>
              </a:rPr>
              <a:t>Wallendszus</a:t>
            </a:r>
            <a:r>
              <a:rPr lang="de-DE" sz="2000" dirty="0" smtClean="0">
                <a:latin typeface="Gill Sans MT"/>
                <a:cs typeface="Gill Sans MT"/>
              </a:rPr>
              <a:t>,  Alexander Herr, Mariam Kamal</a:t>
            </a:r>
            <a:endParaRPr lang="de-DE" sz="2000" dirty="0">
              <a:latin typeface="Gill Sans MT"/>
              <a:cs typeface="Gill Sans M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041925" y="10676804"/>
            <a:ext cx="1859182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>
                <a:latin typeface="Arial"/>
                <a:cs typeface="Arial"/>
              </a:rPr>
              <a:t>Im Jahre 2006 gelang dem japanischen Stammzellforscher </a:t>
            </a:r>
            <a:r>
              <a:rPr lang="de-DE" sz="3200" dirty="0" err="1" smtClean="0">
                <a:latin typeface="Arial"/>
                <a:cs typeface="Arial"/>
              </a:rPr>
              <a:t>Shin‘ya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err="1" smtClean="0">
                <a:latin typeface="Arial"/>
                <a:cs typeface="Arial"/>
              </a:rPr>
              <a:t>Yamanaka</a:t>
            </a:r>
            <a:r>
              <a:rPr lang="de-DE" sz="3200" dirty="0" smtClean="0">
                <a:latin typeface="Arial"/>
                <a:cs typeface="Arial"/>
              </a:rPr>
              <a:t> der große Durchbruch: Aus Hautzellen von Mäusen gewann er </a:t>
            </a:r>
            <a:r>
              <a:rPr lang="de-DE" sz="3200" smtClean="0">
                <a:latin typeface="Arial"/>
                <a:cs typeface="Arial"/>
              </a:rPr>
              <a:t>mittels </a:t>
            </a:r>
            <a:r>
              <a:rPr lang="de-DE" sz="3200" smtClean="0">
                <a:latin typeface="Arial"/>
                <a:cs typeface="Arial"/>
              </a:rPr>
              <a:t>Transkriptionsfaktoren Zellen</a:t>
            </a:r>
            <a:r>
              <a:rPr lang="de-DE" sz="3200" dirty="0" smtClean="0">
                <a:latin typeface="Arial"/>
                <a:cs typeface="Arial"/>
              </a:rPr>
              <a:t>, die in der Lage waren sich zu jedem anderen Zelltyp (200-250 verschiedene beim Menschen) weiter zu entwickeln. Diese Zellen heißen </a:t>
            </a:r>
            <a:r>
              <a:rPr lang="de-DE" sz="3200" b="1" dirty="0" smtClean="0">
                <a:latin typeface="Arial"/>
                <a:cs typeface="Arial"/>
              </a:rPr>
              <a:t>i</a:t>
            </a:r>
            <a:r>
              <a:rPr lang="de-DE" sz="3200" dirty="0" smtClean="0">
                <a:latin typeface="Arial"/>
                <a:cs typeface="Arial"/>
              </a:rPr>
              <a:t>nduzierte </a:t>
            </a:r>
            <a:r>
              <a:rPr lang="de-DE" sz="3200" b="1" dirty="0" err="1">
                <a:latin typeface="Arial"/>
                <a:cs typeface="Arial"/>
              </a:rPr>
              <a:t>P</a:t>
            </a:r>
            <a:r>
              <a:rPr lang="de-DE" sz="3200" dirty="0" err="1" smtClean="0">
                <a:latin typeface="Arial"/>
                <a:cs typeface="Arial"/>
              </a:rPr>
              <a:t>luripotente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b="1" dirty="0" smtClean="0">
                <a:latin typeface="Arial"/>
                <a:cs typeface="Arial"/>
              </a:rPr>
              <a:t>S</a:t>
            </a:r>
            <a:r>
              <a:rPr lang="de-DE" sz="3200" dirty="0" smtClean="0">
                <a:latin typeface="Arial"/>
                <a:cs typeface="Arial"/>
              </a:rPr>
              <a:t>tammzellen (</a:t>
            </a:r>
            <a:r>
              <a:rPr lang="de-DE" sz="3200" b="1" dirty="0" err="1" smtClean="0">
                <a:latin typeface="Arial"/>
                <a:cs typeface="Arial"/>
              </a:rPr>
              <a:t>iPS</a:t>
            </a:r>
            <a:r>
              <a:rPr lang="de-DE" sz="3200" b="1" dirty="0" smtClean="0">
                <a:latin typeface="Arial"/>
                <a:cs typeface="Arial"/>
              </a:rPr>
              <a:t>-</a:t>
            </a:r>
            <a:r>
              <a:rPr lang="de-DE" sz="3200" dirty="0" smtClean="0">
                <a:latin typeface="Arial"/>
                <a:cs typeface="Arial"/>
              </a:rPr>
              <a:t>Zellen) und werden mittels </a:t>
            </a:r>
            <a:r>
              <a:rPr lang="de-DE" sz="3200" dirty="0" err="1" smtClean="0">
                <a:latin typeface="Arial"/>
                <a:cs typeface="Arial"/>
              </a:rPr>
              <a:t>Reprogrammierung</a:t>
            </a:r>
            <a:r>
              <a:rPr lang="de-DE" sz="3200" dirty="0" smtClean="0">
                <a:latin typeface="Arial"/>
                <a:cs typeface="Arial"/>
              </a:rPr>
              <a:t> von adulten Zellen (z.B. einer Hautzelle) gewonnen. Dank </a:t>
            </a:r>
            <a:r>
              <a:rPr lang="de-DE" sz="3200" dirty="0" err="1" smtClean="0">
                <a:latin typeface="Arial"/>
                <a:cs typeface="Arial"/>
              </a:rPr>
              <a:t>Yamanakas</a:t>
            </a:r>
            <a:r>
              <a:rPr lang="de-DE" sz="3200" dirty="0" smtClean="0">
                <a:latin typeface="Arial"/>
                <a:cs typeface="Arial"/>
              </a:rPr>
              <a:t> Erkenntnisse wurde es der Wissenschaft möglich Zelltypen zu erschaffen und zur Forschung oder möglicherweise Behandlung einiger Krankheiten zu verwenden. 2012 bekam </a:t>
            </a:r>
            <a:r>
              <a:rPr lang="de-DE" sz="3200" dirty="0" err="1" smtClean="0">
                <a:latin typeface="Arial"/>
                <a:cs typeface="Arial"/>
              </a:rPr>
              <a:t>Yamanaka</a:t>
            </a:r>
            <a:r>
              <a:rPr lang="de-DE" sz="3200" dirty="0" smtClean="0">
                <a:latin typeface="Arial"/>
                <a:cs typeface="Arial"/>
              </a:rPr>
              <a:t> zusammen mit Sir John B. </a:t>
            </a:r>
            <a:r>
              <a:rPr lang="de-DE" sz="3200" dirty="0" err="1" smtClean="0">
                <a:latin typeface="Arial"/>
                <a:cs typeface="Arial"/>
              </a:rPr>
              <a:t>Gurdon</a:t>
            </a:r>
            <a:r>
              <a:rPr lang="de-DE" sz="3200" dirty="0" smtClean="0">
                <a:latin typeface="Arial"/>
                <a:cs typeface="Arial"/>
              </a:rPr>
              <a:t> den Nobelpreis für Physiologie oder Medizin verliehen. </a:t>
            </a:r>
          </a:p>
        </p:txBody>
      </p:sp>
      <p:pic>
        <p:nvPicPr>
          <p:cNvPr id="20" name="Bild 19" descr="Unbenannt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173" r="25149" b="34074"/>
          <a:stretch/>
        </p:blipFill>
        <p:spPr>
          <a:xfrm>
            <a:off x="2022292" y="16361779"/>
            <a:ext cx="14461444" cy="7835444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2022292" y="15906860"/>
            <a:ext cx="12919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u="sng" dirty="0" smtClean="0">
                <a:latin typeface="Arial"/>
                <a:cs typeface="Arial"/>
              </a:rPr>
              <a:t>Die </a:t>
            </a:r>
            <a:r>
              <a:rPr lang="de-DE" sz="4400" u="sng" dirty="0" err="1" smtClean="0">
                <a:latin typeface="Arial"/>
                <a:cs typeface="Arial"/>
              </a:rPr>
              <a:t>Reprogrammierung</a:t>
            </a:r>
            <a:r>
              <a:rPr lang="de-DE" sz="4400" u="sng" dirty="0" smtClean="0">
                <a:latin typeface="Arial"/>
                <a:cs typeface="Arial"/>
              </a:rPr>
              <a:t> von adulten Stammzellen:</a:t>
            </a:r>
            <a:endParaRPr lang="de-DE" sz="4400" u="sng" dirty="0">
              <a:latin typeface="Arial"/>
              <a:cs typeface="Arial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8858759" y="36352052"/>
            <a:ext cx="97429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u="sng" dirty="0" smtClean="0"/>
              <a:t>Quellen</a:t>
            </a:r>
            <a:r>
              <a:rPr lang="de-DE" sz="1800" dirty="0" smtClean="0"/>
              <a:t>:  </a:t>
            </a:r>
          </a:p>
          <a:p>
            <a:pPr marL="457200" indent="-457200">
              <a:buAutoNum type="arabicParenR"/>
            </a:pPr>
            <a:r>
              <a:rPr lang="de-DE" sz="1800" dirty="0" smtClean="0"/>
              <a:t>http://www.mh-hannover.de/fileadmin/mhh/download/forschung/Forschungsbericht_2007/zentrum_chirurgie/242-265.pdf</a:t>
            </a:r>
          </a:p>
          <a:p>
            <a:pPr marL="457200" indent="-457200">
              <a:buAutoNum type="arabicParenR"/>
            </a:pPr>
            <a:r>
              <a:rPr lang="de-DE" sz="1800" dirty="0" smtClean="0"/>
              <a:t>http://www.zellux.net</a:t>
            </a:r>
          </a:p>
          <a:p>
            <a:pPr marL="457200" indent="-457200">
              <a:buAutoNum type="arabicParenR"/>
            </a:pPr>
            <a:r>
              <a:rPr lang="de-DE" sz="1800" dirty="0" smtClean="0"/>
              <a:t>http://eurostemcell.org</a:t>
            </a:r>
          </a:p>
          <a:p>
            <a:pPr marL="457200" indent="-457200">
              <a:buAutoNum type="arabicParenR"/>
            </a:pPr>
            <a:r>
              <a:rPr lang="de-DE" sz="1800" dirty="0" smtClean="0"/>
              <a:t>http://www.forschung-frankfurt-uni-frankfurt.de</a:t>
            </a:r>
          </a:p>
          <a:p>
            <a:pPr marL="457200" indent="-457200">
              <a:buAutoNum type="arabicParenR"/>
            </a:pPr>
            <a:r>
              <a:rPr lang="de-DE" sz="1800" dirty="0" smtClean="0"/>
              <a:t>http://www.edox.bbaw.de</a:t>
            </a:r>
          </a:p>
          <a:p>
            <a:pPr marL="457200" indent="-457200">
              <a:buAutoNum type="arabicParenR"/>
            </a:pPr>
            <a:r>
              <a:rPr lang="de-DE" sz="1800" dirty="0" smtClean="0"/>
              <a:t>http://www.dff.de</a:t>
            </a:r>
          </a:p>
          <a:p>
            <a:r>
              <a:rPr lang="de-DE" sz="1800" dirty="0" smtClean="0"/>
              <a:t>7) Dr. Hardy A, Jaspers U: „Eingriffe in die Keimbahn sind für mich ein Tabu“, Gespräch mit Hubert         </a:t>
            </a:r>
            <a:r>
              <a:rPr lang="de-DE" sz="1800" dirty="0" err="1" smtClean="0"/>
              <a:t>Serve</a:t>
            </a:r>
            <a:r>
              <a:rPr lang="de-DE" sz="1800" dirty="0" smtClean="0"/>
              <a:t> und Anja </a:t>
            </a:r>
            <a:r>
              <a:rPr lang="de-DE" sz="1800" dirty="0" err="1" smtClean="0"/>
              <a:t>Karnein</a:t>
            </a:r>
            <a:r>
              <a:rPr lang="de-DE" sz="1800" dirty="0" smtClean="0"/>
              <a:t>, „Forschung Frankfurt“, </a:t>
            </a:r>
            <a:r>
              <a:rPr lang="de-DE" sz="1800" dirty="0" err="1" smtClean="0"/>
              <a:t>Ausg</a:t>
            </a:r>
            <a:r>
              <a:rPr lang="de-DE" sz="1800" dirty="0" smtClean="0"/>
              <a:t>. 1/2013, Goethe Universität Frankfurt a. M.</a:t>
            </a:r>
          </a:p>
          <a:p>
            <a:r>
              <a:rPr lang="de-DE" sz="1800" dirty="0" smtClean="0"/>
              <a:t>8) Müller-Jung, Joachim: „Das Ende der Krankheit“, Carl Hanser Verlag, 2014</a:t>
            </a:r>
          </a:p>
          <a:p>
            <a:r>
              <a:rPr lang="de-DE" sz="1800" dirty="0" smtClean="0"/>
              <a:t>9) </a:t>
            </a:r>
            <a:r>
              <a:rPr lang="de-DE" sz="1800" dirty="0" err="1" smtClean="0"/>
              <a:t>Schnütgen</a:t>
            </a:r>
            <a:r>
              <a:rPr lang="de-DE" sz="1800" dirty="0" smtClean="0"/>
              <a:t> F., Von </a:t>
            </a:r>
            <a:r>
              <a:rPr lang="de-DE" sz="1800" dirty="0" err="1" smtClean="0"/>
              <a:t>Melchner</a:t>
            </a:r>
            <a:r>
              <a:rPr lang="de-DE" sz="1800" dirty="0" smtClean="0"/>
              <a:t> H.: „Die Zeit für die Zelle zurückdrehen – </a:t>
            </a:r>
            <a:r>
              <a:rPr lang="de-DE" sz="1800" dirty="0" err="1" smtClean="0"/>
              <a:t>Reprogrammierung</a:t>
            </a:r>
            <a:r>
              <a:rPr lang="de-DE" sz="1800" dirty="0" smtClean="0"/>
              <a:t> als Chance für die Regenerative Medizin“, </a:t>
            </a:r>
            <a:r>
              <a:rPr lang="de-DE" sz="1800" dirty="0"/>
              <a:t>„Forschung Frankfurt“, </a:t>
            </a:r>
            <a:r>
              <a:rPr lang="de-DE" sz="1800" dirty="0" err="1"/>
              <a:t>Ausg</a:t>
            </a:r>
            <a:r>
              <a:rPr lang="de-DE" sz="1800" dirty="0"/>
              <a:t>. 1/2013, Goethe Universität Frankfurt a. M</a:t>
            </a:r>
            <a:r>
              <a:rPr lang="de-DE" sz="1800" dirty="0" smtClean="0"/>
              <a:t>.</a:t>
            </a:r>
            <a:endParaRPr lang="de-DE" sz="1800" dirty="0"/>
          </a:p>
          <a:p>
            <a:endParaRPr lang="de-DE" sz="1800" dirty="0"/>
          </a:p>
        </p:txBody>
      </p:sp>
      <p:sp>
        <p:nvSpPr>
          <p:cNvPr id="25" name="Textfeld 24"/>
          <p:cNvSpPr txBox="1"/>
          <p:nvPr/>
        </p:nvSpPr>
        <p:spPr>
          <a:xfrm>
            <a:off x="15468123" y="15977058"/>
            <a:ext cx="5234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u="sng" dirty="0" smtClean="0">
                <a:latin typeface="Arial"/>
                <a:cs typeface="Arial"/>
              </a:rPr>
              <a:t>Klinisches Potential:</a:t>
            </a:r>
            <a:endParaRPr lang="de-DE" sz="4400" u="sng" dirty="0">
              <a:latin typeface="Arial"/>
              <a:cs typeface="Arial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15468123" y="17115973"/>
            <a:ext cx="1313358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Herzmuskelzellen aus </a:t>
            </a:r>
            <a:r>
              <a:rPr lang="de-DE" sz="3200" dirty="0" err="1" smtClean="0">
                <a:latin typeface="Arial"/>
                <a:cs typeface="Arial"/>
              </a:rPr>
              <a:t>iPS</a:t>
            </a:r>
            <a:r>
              <a:rPr lang="de-DE" sz="3200" dirty="0" smtClean="0">
                <a:latin typeface="Arial"/>
                <a:cs typeface="Arial"/>
              </a:rPr>
              <a:t> von Mäusen und Menschen bereits durch </a:t>
            </a:r>
            <a:r>
              <a:rPr lang="de-DE" sz="3200" dirty="0" err="1" smtClean="0">
                <a:latin typeface="Arial"/>
                <a:cs typeface="Arial"/>
              </a:rPr>
              <a:t>Reprogrammierung</a:t>
            </a:r>
            <a:r>
              <a:rPr lang="de-DE" sz="3200" dirty="0" smtClean="0">
                <a:latin typeface="Arial"/>
                <a:cs typeface="Arial"/>
              </a:rPr>
              <a:t> gewonnen</a:t>
            </a:r>
            <a:r>
              <a:rPr lang="de-DE" sz="3200" dirty="0">
                <a:latin typeface="Arial"/>
                <a:cs typeface="Arial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 </a:t>
            </a:r>
            <a:r>
              <a:rPr lang="de-DE" sz="3200" dirty="0" smtClean="0">
                <a:latin typeface="Arial"/>
                <a:cs typeface="Arial"/>
              </a:rPr>
              <a:t>Kontraktionsbewegung sichtbar</a:t>
            </a:r>
            <a:endParaRPr lang="de-DE" sz="3200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Diese vereinigen sich zu Zellverband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Man erhält Zellen im frühen embryonalen Stadium, deren Integrität sich durch Hinzufügen von Vitamin C erhöht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>
                <a:latin typeface="Arial"/>
                <a:cs typeface="Arial"/>
              </a:rPr>
              <a:t>M</a:t>
            </a:r>
            <a:r>
              <a:rPr lang="de-DE" sz="3200" dirty="0" smtClean="0">
                <a:latin typeface="Arial"/>
                <a:cs typeface="Arial"/>
              </a:rPr>
              <a:t>echanische u. chemische Einflussnahme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 </a:t>
            </a:r>
            <a:r>
              <a:rPr lang="de-DE" sz="3200" dirty="0" smtClean="0">
                <a:latin typeface="Arial"/>
                <a:cs typeface="Arial"/>
              </a:rPr>
              <a:t>weitere Reifung  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Dehnung führt zur Nachstellung natürlicher Vorgänge</a:t>
            </a:r>
          </a:p>
          <a:p>
            <a:r>
              <a:rPr lang="de-DE" sz="3200" dirty="0" smtClean="0">
                <a:latin typeface="Arial"/>
                <a:cs typeface="Arial"/>
              </a:rPr>
              <a:t>    im Herzen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>
                <a:latin typeface="Arial"/>
                <a:cs typeface="Arial"/>
              </a:rPr>
              <a:t>B</a:t>
            </a:r>
            <a:r>
              <a:rPr lang="de-DE" sz="3200" dirty="0" smtClean="0">
                <a:latin typeface="Arial"/>
                <a:cs typeface="Arial"/>
              </a:rPr>
              <a:t>esitzen 20-33% der Kontraktionskraft gesunder menschlicher Herzzellen</a:t>
            </a:r>
          </a:p>
          <a:p>
            <a:pPr marL="457200" indent="-457200">
              <a:buFont typeface="Arial"/>
              <a:buChar char="•"/>
            </a:pPr>
            <a:endParaRPr lang="de-DE" sz="3200" dirty="0">
              <a:latin typeface="Arial"/>
              <a:cs typeface="Arial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15974035" y="28818937"/>
            <a:ext cx="12348450" cy="5201423"/>
          </a:xfrm>
          <a:prstGeom prst="rect">
            <a:avLst/>
          </a:prstGeom>
          <a:solidFill>
            <a:srgbClr val="EF795D">
              <a:alpha val="35000"/>
            </a:srgbClr>
          </a:solidFill>
        </p:spPr>
        <p:txBody>
          <a:bodyPr wrap="square" rtlCol="0">
            <a:spAutoFit/>
          </a:bodyPr>
          <a:lstStyle/>
          <a:p>
            <a:r>
              <a:rPr lang="de-DE" sz="4400" u="sng" dirty="0" smtClean="0">
                <a:latin typeface="Arial"/>
                <a:cs typeface="Arial"/>
              </a:rPr>
              <a:t>Risiken/Probleme:</a:t>
            </a:r>
          </a:p>
          <a:p>
            <a:endParaRPr lang="de-DE" sz="3200" u="sng" dirty="0" smtClean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Tumorbildung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Beeinflussung der Funktion durch Alter der Hautzellen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Genetische Anomalien können auftreten (Körperzellen und </a:t>
            </a:r>
            <a:r>
              <a:rPr lang="de-DE" sz="3200" dirty="0" err="1" smtClean="0">
                <a:latin typeface="Arial"/>
                <a:cs typeface="Arial"/>
              </a:rPr>
              <a:t>Umprogrammierung</a:t>
            </a:r>
            <a:r>
              <a:rPr lang="de-DE" sz="3200" dirty="0" smtClean="0">
                <a:latin typeface="Arial"/>
                <a:cs typeface="Arial"/>
              </a:rPr>
              <a:t>)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Keinen „klinischen Reinheitsgrad“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Kostspielig und zeitaufwändig</a:t>
            </a:r>
          </a:p>
          <a:p>
            <a:r>
              <a:rPr lang="de-DE" sz="3200" dirty="0">
                <a:latin typeface="Arial"/>
                <a:cs typeface="Arial"/>
              </a:rPr>
              <a:t> </a:t>
            </a:r>
            <a:r>
              <a:rPr lang="de-DE" sz="3200" dirty="0" smtClean="0">
                <a:latin typeface="Arial"/>
                <a:cs typeface="Arial"/>
              </a:rPr>
              <a:t>    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</a:t>
            </a:r>
            <a:r>
              <a:rPr lang="de-DE" sz="3200" dirty="0">
                <a:latin typeface="Arial"/>
                <a:cs typeface="Arial"/>
                <a:sym typeface="Wingdings"/>
              </a:rPr>
              <a:t> </a:t>
            </a:r>
            <a:r>
              <a:rPr lang="de-DE" sz="3200" dirty="0" smtClean="0">
                <a:latin typeface="Arial"/>
                <a:cs typeface="Arial"/>
              </a:rPr>
              <a:t>Mehr Forschungsarbeit, um alle Auswirkungen</a:t>
            </a:r>
          </a:p>
          <a:p>
            <a:r>
              <a:rPr lang="de-DE" sz="3200" dirty="0" smtClean="0">
                <a:latin typeface="Arial"/>
                <a:cs typeface="Arial"/>
              </a:rPr>
              <a:t>           abzuschätzen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1869898" y="35585109"/>
            <a:ext cx="15630312" cy="42165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4400" u="sng" dirty="0" smtClean="0">
                <a:latin typeface="Arial"/>
                <a:cs typeface="Arial"/>
              </a:rPr>
              <a:t>Ethik: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Verwendung von Zellen, die das Potential haben, neues Leben hervorzubringen (ES und </a:t>
            </a:r>
            <a:r>
              <a:rPr lang="de-DE" sz="3200" dirty="0" err="1" smtClean="0">
                <a:latin typeface="Arial"/>
                <a:cs typeface="Arial"/>
              </a:rPr>
              <a:t>iPS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</a:t>
            </a:r>
            <a:r>
              <a:rPr lang="de-DE" sz="3200" dirty="0" smtClean="0">
                <a:latin typeface="Arial"/>
                <a:cs typeface="Arial"/>
              </a:rPr>
              <a:t> gleicher moralischer Status)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Wissen zur Herstellung von </a:t>
            </a:r>
            <a:r>
              <a:rPr lang="de-DE" sz="3200" dirty="0" err="1" smtClean="0">
                <a:latin typeface="Arial"/>
                <a:cs typeface="Arial"/>
              </a:rPr>
              <a:t>iPS</a:t>
            </a:r>
            <a:r>
              <a:rPr lang="de-DE" sz="3200" dirty="0" smtClean="0">
                <a:latin typeface="Arial"/>
                <a:cs typeface="Arial"/>
              </a:rPr>
              <a:t>-Zellen basiert auf Untersuchungen von ES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Erbgut frei verfügbar, ohne Zustimmung und Wissen können Eizellen und Spermien eines jeden Menschen hergestellt werden (altersunabhängig)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Relativ einfach zu erstellen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</a:t>
            </a:r>
            <a:r>
              <a:rPr lang="de-DE" sz="3200" dirty="0" smtClean="0">
                <a:latin typeface="Arial"/>
                <a:cs typeface="Arial"/>
              </a:rPr>
              <a:t> Kontrolle fast unmöglich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Forschung kostspielig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</a:t>
            </a:r>
            <a:r>
              <a:rPr lang="de-DE" sz="3200" dirty="0" smtClean="0">
                <a:latin typeface="Arial"/>
                <a:cs typeface="Arial"/>
              </a:rPr>
              <a:t> hungernde Menschen?</a:t>
            </a:r>
            <a:endParaRPr lang="de-DE" sz="3200" dirty="0">
              <a:latin typeface="Arial"/>
              <a:cs typeface="Arial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1869898" y="28836804"/>
            <a:ext cx="12005580" cy="6678751"/>
          </a:xfrm>
          <a:prstGeom prst="rect">
            <a:avLst/>
          </a:prstGeom>
          <a:solidFill>
            <a:srgbClr val="3DFFCF">
              <a:alpha val="18000"/>
            </a:srgbClr>
          </a:solidFill>
        </p:spPr>
        <p:txBody>
          <a:bodyPr wrap="square" rtlCol="0">
            <a:spAutoFit/>
          </a:bodyPr>
          <a:lstStyle/>
          <a:p>
            <a:r>
              <a:rPr lang="de-DE" sz="4400" u="sng" dirty="0">
                <a:latin typeface="Arial"/>
                <a:cs typeface="Arial"/>
              </a:rPr>
              <a:t>Perspektiven der </a:t>
            </a:r>
            <a:r>
              <a:rPr lang="de-DE" sz="4400" u="sng" dirty="0" err="1" smtClean="0">
                <a:latin typeface="Arial"/>
                <a:cs typeface="Arial"/>
              </a:rPr>
              <a:t>Reprogrammierung</a:t>
            </a:r>
            <a:r>
              <a:rPr lang="de-DE" sz="4400" u="sng" dirty="0">
                <a:latin typeface="Arial"/>
                <a:cs typeface="Arial"/>
              </a:rPr>
              <a:t>:</a:t>
            </a:r>
          </a:p>
          <a:p>
            <a:endParaRPr lang="de-DE" sz="3200" dirty="0" smtClean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Zellersatztherapie </a:t>
            </a:r>
            <a:endParaRPr lang="de-DE" sz="3200" dirty="0">
              <a:latin typeface="Arial"/>
              <a:cs typeface="Arial"/>
            </a:endParaRPr>
          </a:p>
          <a:p>
            <a:r>
              <a:rPr lang="de-DE" sz="3200" dirty="0">
                <a:latin typeface="Arial"/>
                <a:cs typeface="Arial"/>
              </a:rPr>
              <a:t> </a:t>
            </a:r>
          </a:p>
          <a:p>
            <a:r>
              <a:rPr lang="de-DE" sz="3200" dirty="0" smtClean="0">
                <a:latin typeface="Arial"/>
                <a:cs typeface="Arial"/>
              </a:rPr>
              <a:t/>
            </a:r>
            <a:br>
              <a:rPr lang="de-DE" sz="3200" dirty="0" smtClean="0">
                <a:latin typeface="Arial"/>
                <a:cs typeface="Arial"/>
              </a:rPr>
            </a:br>
            <a:r>
              <a:rPr lang="de-DE" sz="3200" dirty="0" smtClean="0">
                <a:latin typeface="Arial"/>
                <a:cs typeface="Arial"/>
              </a:rPr>
              <a:t>	Möglicher </a:t>
            </a:r>
            <a:r>
              <a:rPr lang="de-DE" sz="3200" dirty="0">
                <a:latin typeface="Arial"/>
                <a:cs typeface="Arial"/>
              </a:rPr>
              <a:t>Anreiz für Wissenschaftler</a:t>
            </a:r>
          </a:p>
          <a:p>
            <a:r>
              <a:rPr lang="de-DE" sz="3200" dirty="0">
                <a:latin typeface="Arial"/>
                <a:cs typeface="Arial"/>
              </a:rPr>
              <a:t> 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Komplette </a:t>
            </a:r>
            <a:r>
              <a:rPr lang="de-DE" sz="3200" dirty="0">
                <a:latin typeface="Arial"/>
                <a:cs typeface="Arial"/>
              </a:rPr>
              <a:t>Organe züchten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</a:t>
            </a:r>
            <a:r>
              <a:rPr lang="de-DE" sz="3200" dirty="0" smtClean="0">
                <a:latin typeface="Arial"/>
                <a:cs typeface="Arial"/>
              </a:rPr>
              <a:t> </a:t>
            </a:r>
            <a:r>
              <a:rPr lang="de-DE" sz="3200" dirty="0">
                <a:latin typeface="Arial"/>
                <a:cs typeface="Arial"/>
              </a:rPr>
              <a:t>Organe aus hauteigenen Zellen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>
                <a:latin typeface="Arial"/>
                <a:cs typeface="Arial"/>
              </a:rPr>
              <a:t>Ersatzteillager für </a:t>
            </a:r>
            <a:r>
              <a:rPr lang="de-DE" sz="3200" dirty="0" smtClean="0">
                <a:latin typeface="Arial"/>
                <a:cs typeface="Arial"/>
              </a:rPr>
              <a:t>Organtransplantationen</a:t>
            </a:r>
            <a:r>
              <a:rPr lang="de-DE" sz="3200" dirty="0">
                <a:latin typeface="Arial"/>
                <a:cs typeface="Arial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</a:t>
            </a:r>
            <a:r>
              <a:rPr lang="de-DE" sz="3200" dirty="0" smtClean="0">
                <a:latin typeface="Arial"/>
                <a:cs typeface="Arial"/>
              </a:rPr>
              <a:t> zu </a:t>
            </a:r>
            <a:r>
              <a:rPr lang="de-DE" sz="3200" dirty="0">
                <a:latin typeface="Arial"/>
                <a:cs typeface="Arial"/>
              </a:rPr>
              <a:t>wenige „natürliche Organe“ </a:t>
            </a:r>
            <a:r>
              <a:rPr lang="de-DE" sz="3200" dirty="0" smtClean="0">
                <a:latin typeface="Arial"/>
                <a:cs typeface="Arial"/>
              </a:rPr>
              <a:t>durch Spender vorhanden</a:t>
            </a:r>
          </a:p>
          <a:p>
            <a:pPr marL="457200" indent="-457200">
              <a:buFont typeface="Arial"/>
              <a:buChar char="•"/>
            </a:pPr>
            <a:r>
              <a:rPr lang="de-DE" sz="3200" dirty="0" smtClean="0">
                <a:latin typeface="Arial"/>
                <a:cs typeface="Arial"/>
              </a:rPr>
              <a:t>Keine </a:t>
            </a:r>
            <a:r>
              <a:rPr lang="de-DE" sz="3200" dirty="0">
                <a:latin typeface="Arial"/>
                <a:cs typeface="Arial"/>
              </a:rPr>
              <a:t>Abstoßreaktionen durch hauteigene Struktur </a:t>
            </a:r>
          </a:p>
          <a:p>
            <a:r>
              <a:rPr lang="de-DE" sz="3200" dirty="0">
                <a:latin typeface="Arial"/>
                <a:cs typeface="Arial"/>
              </a:rPr>
              <a:t> </a:t>
            </a:r>
          </a:p>
          <a:p>
            <a:endParaRPr lang="de-DE" sz="3200" dirty="0">
              <a:latin typeface="Arial"/>
              <a:cs typeface="Arial"/>
            </a:endParaRPr>
          </a:p>
        </p:txBody>
      </p:sp>
      <p:sp>
        <p:nvSpPr>
          <p:cNvPr id="43" name="Pfeil nach unten 42"/>
          <p:cNvSpPr/>
          <p:nvPr/>
        </p:nvSpPr>
        <p:spPr>
          <a:xfrm>
            <a:off x="2757867" y="30839193"/>
            <a:ext cx="1041377" cy="152248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feld 47"/>
          <p:cNvSpPr txBox="1"/>
          <p:nvPr/>
        </p:nvSpPr>
        <p:spPr>
          <a:xfrm>
            <a:off x="1869898" y="22961433"/>
            <a:ext cx="14990236" cy="520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u="sng" dirty="0" smtClean="0">
                <a:latin typeface="Arial"/>
                <a:cs typeface="Arial"/>
              </a:rPr>
              <a:t>Forschung</a:t>
            </a:r>
          </a:p>
          <a:p>
            <a:endParaRPr lang="de-DE" sz="3200" dirty="0">
              <a:latin typeface="Arial"/>
              <a:cs typeface="Arial"/>
            </a:endParaRPr>
          </a:p>
          <a:p>
            <a:pPr marL="457200" lvl="0" indent="-457200">
              <a:buFont typeface="Arial"/>
              <a:buChar char="•"/>
            </a:pPr>
            <a:r>
              <a:rPr lang="de-DE" sz="3200" dirty="0">
                <a:latin typeface="Arial"/>
                <a:cs typeface="Arial"/>
              </a:rPr>
              <a:t>Erforschen des Herzens</a:t>
            </a:r>
          </a:p>
          <a:p>
            <a:pPr marL="457200" lvl="0" indent="-457200">
              <a:buFont typeface="Arial"/>
              <a:buChar char="•"/>
            </a:pPr>
            <a:r>
              <a:rPr lang="de-DE" sz="3200" dirty="0">
                <a:latin typeface="Arial"/>
                <a:cs typeface="Arial"/>
              </a:rPr>
              <a:t>Modell für das Erforschen von Krankheiten (krankheits-spezifische </a:t>
            </a:r>
            <a:r>
              <a:rPr lang="de-DE" sz="3200" dirty="0" err="1">
                <a:latin typeface="Arial"/>
                <a:cs typeface="Arial"/>
              </a:rPr>
              <a:t>iPS</a:t>
            </a:r>
            <a:r>
              <a:rPr lang="de-DE" sz="3200" dirty="0">
                <a:latin typeface="Arial"/>
                <a:cs typeface="Arial"/>
              </a:rPr>
              <a:t>-Zellen</a:t>
            </a:r>
            <a:r>
              <a:rPr lang="de-DE" sz="3200" dirty="0" smtClean="0">
                <a:latin typeface="Arial"/>
                <a:cs typeface="Arial"/>
              </a:rPr>
              <a:t>) </a:t>
            </a:r>
          </a:p>
          <a:p>
            <a:pPr lvl="0"/>
            <a:r>
              <a:rPr lang="de-DE" sz="3200" dirty="0">
                <a:latin typeface="Arial"/>
                <a:cs typeface="Arial"/>
                <a:sym typeface="Wingdings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     </a:t>
            </a:r>
            <a:r>
              <a:rPr lang="de-DE" sz="3200" dirty="0" smtClean="0">
                <a:latin typeface="Arial"/>
                <a:cs typeface="Arial"/>
              </a:rPr>
              <a:t>Genetische </a:t>
            </a:r>
            <a:r>
              <a:rPr lang="de-DE" sz="3200" dirty="0">
                <a:latin typeface="Arial"/>
                <a:cs typeface="Arial"/>
              </a:rPr>
              <a:t>Defekte</a:t>
            </a:r>
          </a:p>
          <a:p>
            <a:pPr lvl="0"/>
            <a:r>
              <a:rPr lang="de-DE" sz="3200" dirty="0">
                <a:latin typeface="Arial"/>
                <a:cs typeface="Arial"/>
                <a:sym typeface="Wingdings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    </a:t>
            </a:r>
            <a:r>
              <a:rPr lang="de-DE" sz="3200" dirty="0" smtClean="0">
                <a:latin typeface="Arial"/>
                <a:cs typeface="Arial"/>
              </a:rPr>
              <a:t>Herzinfarkt</a:t>
            </a:r>
            <a:endParaRPr lang="de-DE" sz="3200" dirty="0">
              <a:latin typeface="Arial"/>
              <a:cs typeface="Arial"/>
            </a:endParaRPr>
          </a:p>
          <a:p>
            <a:pPr marL="457200" lvl="0" indent="-457200">
              <a:buFont typeface="Arial"/>
              <a:buChar char="•"/>
            </a:pPr>
            <a:r>
              <a:rPr lang="de-DE" sz="3200" dirty="0">
                <a:latin typeface="Arial"/>
                <a:cs typeface="Arial"/>
              </a:rPr>
              <a:t>Modell für das Testen von Medikamenten</a:t>
            </a:r>
          </a:p>
          <a:p>
            <a:pPr lvl="0"/>
            <a:r>
              <a:rPr lang="de-DE" sz="3200" dirty="0">
                <a:latin typeface="Arial"/>
                <a:cs typeface="Arial"/>
                <a:sym typeface="Wingdings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    </a:t>
            </a:r>
            <a:r>
              <a:rPr lang="de-DE" sz="3200" dirty="0" smtClean="0">
                <a:latin typeface="Arial"/>
                <a:cs typeface="Arial"/>
              </a:rPr>
              <a:t>Toxizität</a:t>
            </a:r>
            <a:endParaRPr lang="de-DE" sz="3200" dirty="0">
              <a:latin typeface="Arial"/>
              <a:cs typeface="Arial"/>
            </a:endParaRPr>
          </a:p>
          <a:p>
            <a:pPr lvl="0"/>
            <a:r>
              <a:rPr lang="de-DE" sz="3200" dirty="0">
                <a:latin typeface="Arial"/>
                <a:cs typeface="Arial"/>
                <a:sym typeface="Wingdings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    </a:t>
            </a:r>
            <a:r>
              <a:rPr lang="de-DE" sz="3200" dirty="0" smtClean="0">
                <a:latin typeface="Arial"/>
                <a:cs typeface="Arial"/>
              </a:rPr>
              <a:t>Dosierung</a:t>
            </a:r>
            <a:endParaRPr lang="de-DE" sz="3200" dirty="0">
              <a:latin typeface="Arial"/>
              <a:cs typeface="Arial"/>
            </a:endParaRPr>
          </a:p>
          <a:p>
            <a:pPr lvl="0"/>
            <a:r>
              <a:rPr lang="de-DE" sz="3200" dirty="0">
                <a:latin typeface="Arial"/>
                <a:cs typeface="Arial"/>
                <a:sym typeface="Wingdings"/>
              </a:rPr>
              <a:t> </a:t>
            </a:r>
            <a:r>
              <a:rPr lang="de-DE" sz="3200" dirty="0" smtClean="0">
                <a:latin typeface="Arial"/>
                <a:cs typeface="Arial"/>
                <a:sym typeface="Wingdings"/>
              </a:rPr>
              <a:t>    </a:t>
            </a:r>
            <a:r>
              <a:rPr lang="de-DE" sz="3200" dirty="0" smtClean="0">
                <a:latin typeface="Arial"/>
                <a:cs typeface="Arial"/>
              </a:rPr>
              <a:t>Effektivität</a:t>
            </a:r>
            <a:endParaRPr lang="de-DE" sz="3200" dirty="0">
              <a:latin typeface="Arial"/>
              <a:cs typeface="Arial"/>
            </a:endParaRPr>
          </a:p>
        </p:txBody>
      </p:sp>
      <p:pic>
        <p:nvPicPr>
          <p:cNvPr id="47" name="Bild 46" descr="Blitz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85221" y="28818937"/>
            <a:ext cx="2048436" cy="5312946"/>
          </a:xfrm>
          <a:prstGeom prst="rect">
            <a:avLst/>
          </a:prstGeom>
        </p:spPr>
      </p:pic>
      <p:pic>
        <p:nvPicPr>
          <p:cNvPr id="26" name="Grafik 25" descr="phot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2402" y="10226804"/>
            <a:ext cx="5400000" cy="40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Macintosh PowerPoint</Application>
  <PresentationFormat>Benutzerdefiniert</PresentationFormat>
  <Paragraphs>72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 Workshop 10:  Aus Haut mach Herz; was sind die Perspektiven der Reprogrammierung?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Duran</cp:lastModifiedBy>
  <cp:revision>90</cp:revision>
  <cp:lastPrinted>2015-01-15T21:06:43Z</cp:lastPrinted>
  <dcterms:created xsi:type="dcterms:W3CDTF">2012-12-10T08:03:06Z</dcterms:created>
  <dcterms:modified xsi:type="dcterms:W3CDTF">2015-02-06T17:21:49Z</dcterms:modified>
</cp:coreProperties>
</file>