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2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30" d="100"/>
          <a:sy n="30" d="100"/>
        </p:scale>
        <p:origin x="-516" y="864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4: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Der Gläserne Mensch – </a:t>
            </a:r>
            <a:r>
              <a:rPr lang="de-DE" sz="3600" smtClean="0">
                <a:solidFill>
                  <a:schemeClr val="bg1"/>
                </a:solidFill>
                <a:latin typeface="Gill Sans MT"/>
                <a:cs typeface="Gill Sans MT"/>
              </a:rPr>
              <a:t>Genetische Tests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1" y="9768557"/>
            <a:ext cx="8852537" cy="539236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799244" y="11854453"/>
            <a:ext cx="2891817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113328" y="21930061"/>
            <a:ext cx="90133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accent4">
                    <a:lumMod val="75000"/>
                  </a:schemeClr>
                </a:solidFill>
              </a:rPr>
              <a:t>Genetische Tests</a:t>
            </a:r>
            <a:endParaRPr lang="de-DE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555260" y="16211214"/>
            <a:ext cx="576140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u="sng" dirty="0" err="1" smtClean="0"/>
              <a:t>Ersttrimesterscreening</a:t>
            </a:r>
            <a:r>
              <a:rPr lang="de-DE" sz="3600" u="sng" dirty="0" smtClean="0"/>
              <a:t>:</a:t>
            </a:r>
          </a:p>
          <a:p>
            <a:r>
              <a:rPr lang="de-DE" sz="3200" dirty="0" smtClean="0"/>
              <a:t>12.-14. Schwangerschaftswoche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Blutabnahme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Ultraschalluntersuchung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3200" dirty="0" smtClean="0"/>
              <a:t>Nackenfaltenmessung:</a:t>
            </a:r>
            <a:r>
              <a:rPr lang="de-DE" sz="3200" dirty="0"/>
              <a:t> B</a:t>
            </a:r>
            <a:r>
              <a:rPr lang="de-DE" sz="3200" dirty="0" smtClean="0"/>
              <a:t>ei auffallender Vergrößerung der Nackenfalte gibt es ein höheres Risiko für Trisomie 21.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3200" dirty="0" smtClean="0"/>
          </a:p>
        </p:txBody>
      </p:sp>
      <p:sp>
        <p:nvSpPr>
          <p:cNvPr id="25" name="Textfeld 24"/>
          <p:cNvSpPr txBox="1"/>
          <p:nvPr/>
        </p:nvSpPr>
        <p:spPr>
          <a:xfrm>
            <a:off x="2594724" y="21203974"/>
            <a:ext cx="7494054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u="sng" dirty="0" smtClean="0"/>
              <a:t>Kettenabbruchreaktion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Man benötigt: </a:t>
            </a:r>
            <a:r>
              <a:rPr lang="de-DE" sz="3200" dirty="0" err="1" smtClean="0"/>
              <a:t>Desoxynukleosid-Triphosphate</a:t>
            </a:r>
            <a:r>
              <a:rPr lang="de-DE" sz="3200" dirty="0" smtClean="0"/>
              <a:t>, </a:t>
            </a:r>
            <a:r>
              <a:rPr lang="de-DE" sz="3200" dirty="0" err="1" smtClean="0"/>
              <a:t>Taq</a:t>
            </a:r>
            <a:r>
              <a:rPr lang="de-DE" sz="3200" dirty="0" smtClean="0"/>
              <a:t>-Polymerasen, DNA-Einzelstrang, einen Primer, </a:t>
            </a:r>
            <a:r>
              <a:rPr lang="de-DE" sz="3200" dirty="0" err="1" smtClean="0"/>
              <a:t>ddNTP</a:t>
            </a:r>
            <a:endParaRPr lang="de-DE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Ablauf: </a:t>
            </a:r>
            <a:r>
              <a:rPr lang="de-DE" sz="3200" dirty="0" err="1" smtClean="0"/>
              <a:t>ddNTP</a:t>
            </a:r>
            <a:r>
              <a:rPr lang="de-DE" sz="3200" dirty="0" smtClean="0"/>
              <a:t> wird fluoreszierend oder radioaktiv markiert und bei der Synthese der DNA hinzugefügt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err="1" smtClean="0"/>
              <a:t>ddNTP</a:t>
            </a:r>
            <a:r>
              <a:rPr lang="de-DE" sz="3200" dirty="0" smtClean="0"/>
              <a:t> besitzt keine Hydroxylgruppe</a:t>
            </a:r>
          </a:p>
          <a:p>
            <a:r>
              <a:rPr lang="de-DE" sz="3200" dirty="0" smtClean="0"/>
              <a:t> </a:t>
            </a:r>
            <a:r>
              <a:rPr lang="de-DE" sz="3200" dirty="0" smtClean="0">
                <a:sym typeface="Wingdings" panose="05000000000000000000" pitchFamily="2" charset="2"/>
              </a:rPr>
              <a:t> </a:t>
            </a:r>
            <a:r>
              <a:rPr lang="de-DE" sz="3200" dirty="0" smtClean="0"/>
              <a:t>Syntheseabbruch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DNA-Fragmente sind entstanden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Diese werden durch Gelelektrophorese voneinander getrennt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Registrierung der Farbabfolge</a:t>
            </a:r>
          </a:p>
          <a:p>
            <a:r>
              <a:rPr lang="de-DE" sz="3200" dirty="0" smtClean="0"/>
              <a:t> </a:t>
            </a:r>
            <a:r>
              <a:rPr lang="de-DE" sz="3200" dirty="0" smtClean="0">
                <a:sym typeface="Wingdings" panose="05000000000000000000" pitchFamily="2" charset="2"/>
              </a:rPr>
              <a:t> Basenabfolge </a:t>
            </a:r>
          </a:p>
          <a:p>
            <a:r>
              <a:rPr lang="de-DE" sz="3200" dirty="0" err="1" smtClean="0">
                <a:sym typeface="Wingdings" panose="05000000000000000000" pitchFamily="2" charset="2"/>
              </a:rPr>
              <a:t>Bsp</a:t>
            </a:r>
            <a:r>
              <a:rPr lang="de-DE" sz="3200" dirty="0" smtClean="0">
                <a:sym typeface="Wingdings" panose="05000000000000000000" pitchFamily="2" charset="2"/>
              </a:rPr>
              <a:t>: Brustkrebsrisiko </a:t>
            </a:r>
            <a:endParaRPr lang="de-DE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/>
          </a:p>
        </p:txBody>
      </p:sp>
      <p:sp>
        <p:nvSpPr>
          <p:cNvPr id="27" name="Textfeld 26"/>
          <p:cNvSpPr txBox="1"/>
          <p:nvPr/>
        </p:nvSpPr>
        <p:spPr>
          <a:xfrm>
            <a:off x="6243534" y="30559950"/>
            <a:ext cx="794824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u="sng" dirty="0" smtClean="0"/>
              <a:t>Nachweis von Gensequenzen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Isolierung der DNA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Vervielfältigung durch PCR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„Ausschneiden“ der spez. Gen- Sequenz mithilfe von Restriktionsenzymen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Gelelektrophorese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Vergleich mit Bandenmuster einer gesunden </a:t>
            </a:r>
            <a:r>
              <a:rPr lang="de-DE" sz="3200" dirty="0" smtClean="0"/>
              <a:t>Person</a:t>
            </a:r>
          </a:p>
          <a:p>
            <a:r>
              <a:rPr lang="de-DE" sz="3200" dirty="0" smtClean="0"/>
              <a:t>Bsp.</a:t>
            </a:r>
            <a:endParaRPr lang="de-DE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3200" dirty="0"/>
              <a:t>Chorea </a:t>
            </a:r>
            <a:r>
              <a:rPr lang="de-DE" sz="3200" dirty="0" smtClean="0"/>
              <a:t>Huntington</a:t>
            </a:r>
            <a:endParaRPr lang="de-DE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3200" dirty="0" smtClean="0"/>
              <a:t>Sichelzellenanämie</a:t>
            </a:r>
            <a:endParaRPr lang="de-DE" sz="3200" dirty="0"/>
          </a:p>
        </p:txBody>
      </p:sp>
      <p:sp>
        <p:nvSpPr>
          <p:cNvPr id="31" name="Textfeld 30"/>
          <p:cNvSpPr txBox="1"/>
          <p:nvPr/>
        </p:nvSpPr>
        <p:spPr>
          <a:xfrm>
            <a:off x="18451238" y="16211214"/>
            <a:ext cx="8130530" cy="478301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252000" tIns="180000" rtlCol="0">
            <a:spAutoFit/>
          </a:bodyPr>
          <a:lstStyle/>
          <a:p>
            <a:r>
              <a:rPr lang="de-DE" sz="4000" u="sng" dirty="0" smtClean="0"/>
              <a:t>Vorteile: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smtClean="0"/>
              <a:t>Eigene Gewissheit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smtClean="0"/>
              <a:t>Weniger Belastung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smtClean="0"/>
              <a:t>Rechtzeitige Präventivbehandlung möglich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smtClean="0"/>
              <a:t>z.T. ungefährliche Methoden </a:t>
            </a:r>
            <a:br>
              <a:rPr lang="de-DE" sz="3200" dirty="0" smtClean="0"/>
            </a:br>
            <a:r>
              <a:rPr lang="de-DE" sz="3200" dirty="0" smtClean="0"/>
              <a:t>(z.B. Sichelzellenanämie)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Quotenrückgang an genetischen Krankheiten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Fortschritt in der Forschung möglich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18292627" y="23866422"/>
            <a:ext cx="9158423" cy="675278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52000" tIns="180000" rtlCol="0">
            <a:spAutoFit/>
          </a:bodyPr>
          <a:lstStyle/>
          <a:p>
            <a:r>
              <a:rPr lang="de-DE" sz="4000" u="sng" dirty="0" smtClean="0"/>
              <a:t>Nachteile: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Eigene Gewissheit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Psychische Belastung / Angst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Keine sichere Auskunft (nur Risikowahrscheinlichkeit)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Bürde für Andere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Verantwortung </a:t>
            </a:r>
            <a:r>
              <a:rPr lang="de-DE" sz="3200" dirty="0" err="1" smtClean="0"/>
              <a:t>ggü</a:t>
            </a:r>
            <a:r>
              <a:rPr lang="de-DE" sz="3200" dirty="0" smtClean="0"/>
              <a:t>. dem Kind</a:t>
            </a:r>
            <a:endParaRPr lang="de-DE" sz="3200" baseline="-25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(Voreilige) Abtreibungen werden </a:t>
            </a:r>
            <a:r>
              <a:rPr lang="de-DE" sz="3200" dirty="0" smtClean="0"/>
              <a:t>provoziert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Abwertung / Entwürdigung von Menschen, Eugenik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/>
              <a:t>z.T. gefährliche Methoden </a:t>
            </a:r>
            <a:br>
              <a:rPr lang="de-DE" sz="3200" dirty="0" smtClean="0"/>
            </a:br>
            <a:r>
              <a:rPr lang="de-DE" sz="3200" dirty="0" smtClean="0"/>
              <a:t>(z.B. </a:t>
            </a:r>
            <a:r>
              <a:rPr lang="de-DE" sz="3200" dirty="0" err="1" smtClean="0"/>
              <a:t>Chorionzottenbiopsie</a:t>
            </a:r>
            <a:r>
              <a:rPr lang="de-DE" sz="3200" dirty="0" smtClean="0"/>
              <a:t>, Fruchtwasseruntersuchung)</a:t>
            </a:r>
            <a:endParaRPr lang="de-DE" sz="3200" dirty="0"/>
          </a:p>
        </p:txBody>
      </p:sp>
      <p:pic>
        <p:nvPicPr>
          <p:cNvPr id="34" name="Picture 2" descr="File00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018" y="30225676"/>
            <a:ext cx="3251302" cy="705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16"/>
          <p:cNvPicPr/>
          <p:nvPr/>
        </p:nvPicPr>
        <p:blipFill>
          <a:blip r:embed="rId6"/>
          <a:stretch>
            <a:fillRect/>
          </a:stretch>
        </p:blipFill>
        <p:spPr>
          <a:xfrm>
            <a:off x="2227341" y="16513420"/>
            <a:ext cx="3301091" cy="2853556"/>
          </a:xfrm>
          <a:prstGeom prst="rect">
            <a:avLst/>
          </a:prstGeom>
        </p:spPr>
      </p:pic>
      <p:sp>
        <p:nvSpPr>
          <p:cNvPr id="36" name="Textfeld 35"/>
          <p:cNvSpPr txBox="1"/>
          <p:nvPr/>
        </p:nvSpPr>
        <p:spPr>
          <a:xfrm>
            <a:off x="2127671" y="19366976"/>
            <a:ext cx="259462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/>
              <a:t>Foto: Wolfgang Moroder  </a:t>
            </a:r>
          </a:p>
          <a:p>
            <a:endParaRPr lang="de-DE" dirty="0"/>
          </a:p>
        </p:txBody>
      </p:sp>
      <p:sp>
        <p:nvSpPr>
          <p:cNvPr id="40" name="Textfeld 39"/>
          <p:cNvSpPr txBox="1"/>
          <p:nvPr/>
        </p:nvSpPr>
        <p:spPr>
          <a:xfrm>
            <a:off x="19473686" y="32538026"/>
            <a:ext cx="2434321" cy="387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Fazit: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2" name="Gewitterblitz 41"/>
          <p:cNvSpPr/>
          <p:nvPr/>
        </p:nvSpPr>
        <p:spPr>
          <a:xfrm rot="2160522">
            <a:off x="19405966" y="34537624"/>
            <a:ext cx="2133419" cy="2946867"/>
          </a:xfrm>
          <a:prstGeom prst="lightningBol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/>
          <p:cNvSpPr txBox="1"/>
          <p:nvPr/>
        </p:nvSpPr>
        <p:spPr>
          <a:xfrm>
            <a:off x="14031249" y="34668767"/>
            <a:ext cx="539249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Recht auf Wissen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21734921" y="34668768"/>
            <a:ext cx="591340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Recht auf Nichtwissen</a:t>
            </a:r>
            <a:endParaRPr lang="de-DE" dirty="0"/>
          </a:p>
        </p:txBody>
      </p:sp>
      <p:grpSp>
        <p:nvGrpSpPr>
          <p:cNvPr id="37" name="Group 3546"/>
          <p:cNvGrpSpPr/>
          <p:nvPr/>
        </p:nvGrpSpPr>
        <p:grpSpPr>
          <a:xfrm>
            <a:off x="8848450" y="26525297"/>
            <a:ext cx="6147339" cy="3681310"/>
            <a:chOff x="0" y="0"/>
            <a:chExt cx="2849880" cy="1738884"/>
          </a:xfrm>
        </p:grpSpPr>
        <p:pic>
          <p:nvPicPr>
            <p:cNvPr id="38" name="Picture 14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325880" y="0"/>
              <a:ext cx="1524000" cy="1738884"/>
            </a:xfrm>
            <a:prstGeom prst="rect">
              <a:avLst/>
            </a:prstGeom>
          </p:spPr>
        </p:pic>
        <p:pic>
          <p:nvPicPr>
            <p:cNvPr id="39" name="Picture 14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0" y="193548"/>
              <a:ext cx="1245108" cy="1542288"/>
            </a:xfrm>
            <a:prstGeom prst="rect">
              <a:avLst/>
            </a:prstGeom>
          </p:spPr>
        </p:pic>
      </p:grpSp>
      <p:sp>
        <p:nvSpPr>
          <p:cNvPr id="53" name="Textfeld 52"/>
          <p:cNvSpPr txBox="1"/>
          <p:nvPr/>
        </p:nvSpPr>
        <p:spPr>
          <a:xfrm>
            <a:off x="11316667" y="10676804"/>
            <a:ext cx="17278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Teilnehmer </a:t>
            </a:r>
            <a:r>
              <a:rPr lang="de-DE" sz="3600" dirty="0" err="1" smtClean="0"/>
              <a:t>v.l.n.r</a:t>
            </a:r>
            <a:r>
              <a:rPr lang="de-DE" sz="3600" dirty="0" smtClean="0"/>
              <a:t>:  Hanna Bruns, Stefan </a:t>
            </a:r>
            <a:r>
              <a:rPr lang="de-DE" sz="3600" smtClean="0"/>
              <a:t>Wiese, Lisa </a:t>
            </a:r>
            <a:r>
              <a:rPr lang="de-DE" sz="3600" dirty="0" err="1" smtClean="0"/>
              <a:t>Agel</a:t>
            </a:r>
            <a:r>
              <a:rPr lang="de-DE" sz="3600" dirty="0" smtClean="0"/>
              <a:t>, Adrian </a:t>
            </a:r>
            <a:r>
              <a:rPr lang="de-DE" sz="3600" dirty="0" err="1" smtClean="0"/>
              <a:t>Dapprich</a:t>
            </a:r>
            <a:r>
              <a:rPr lang="de-DE" sz="3600" dirty="0" smtClean="0"/>
              <a:t>, Magdalena Damm, Nicolas Geis, Johanna Henrich, Ann-Sophie </a:t>
            </a:r>
            <a:r>
              <a:rPr lang="de-DE" sz="3600" dirty="0" err="1" smtClean="0"/>
              <a:t>Lampp</a:t>
            </a:r>
            <a:r>
              <a:rPr lang="de-DE" sz="3600" dirty="0" smtClean="0"/>
              <a:t>, Anna-Katharina Lehn, Kathrin Micke, Verena Schumacher, Marcel Richter, Patrick </a:t>
            </a:r>
            <a:r>
              <a:rPr lang="de-DE" sz="3600" dirty="0" err="1" smtClean="0"/>
              <a:t>Przybylla</a:t>
            </a:r>
            <a:r>
              <a:rPr lang="de-DE" sz="3600" dirty="0" smtClean="0"/>
              <a:t>, Nico Schulz, Celine Rosenberger, Tina </a:t>
            </a:r>
            <a:r>
              <a:rPr lang="de-DE" sz="3600" dirty="0" err="1" smtClean="0"/>
              <a:t>Wurtinger</a:t>
            </a:r>
            <a:r>
              <a:rPr lang="de-DE" sz="3600" dirty="0" smtClean="0"/>
              <a:t>, Isabel </a:t>
            </a:r>
            <a:r>
              <a:rPr lang="de-DE" sz="3600" dirty="0" err="1" smtClean="0"/>
              <a:t>Schollmayer</a:t>
            </a:r>
            <a:r>
              <a:rPr lang="de-DE" sz="3600" dirty="0" smtClean="0"/>
              <a:t>, Florenz </a:t>
            </a:r>
            <a:r>
              <a:rPr lang="de-DE" sz="3600" dirty="0" err="1" smtClean="0"/>
              <a:t>Uhlenbrock</a:t>
            </a:r>
            <a:r>
              <a:rPr lang="de-DE" sz="3600" dirty="0" smtClean="0"/>
              <a:t>, Marjana </a:t>
            </a:r>
            <a:r>
              <a:rPr lang="de-DE" sz="3600" dirty="0" err="1" smtClean="0"/>
              <a:t>Spiess</a:t>
            </a:r>
            <a:r>
              <a:rPr lang="de-DE" sz="3600" dirty="0" smtClean="0"/>
              <a:t>, </a:t>
            </a:r>
            <a:r>
              <a:rPr lang="de-DE" sz="3600" dirty="0" err="1" smtClean="0"/>
              <a:t>Floralouisa</a:t>
            </a:r>
            <a:r>
              <a:rPr lang="de-DE" sz="3600" dirty="0" smtClean="0"/>
              <a:t> Winkler, </a:t>
            </a:r>
            <a:r>
              <a:rPr lang="de-DE" sz="3600" dirty="0" err="1" smtClean="0"/>
              <a:t>Shargeel</a:t>
            </a:r>
            <a:r>
              <a:rPr lang="de-DE" sz="3600" dirty="0" smtClean="0"/>
              <a:t> </a:t>
            </a:r>
            <a:r>
              <a:rPr lang="de-DE" sz="3600" dirty="0" err="1" smtClean="0"/>
              <a:t>Shakoor</a:t>
            </a:r>
            <a:r>
              <a:rPr lang="de-DE" sz="3600" dirty="0" smtClean="0"/>
              <a:t>, Anne Ulmer  </a:t>
            </a:r>
            <a:endParaRPr lang="de-DE" sz="3600" dirty="0"/>
          </a:p>
        </p:txBody>
      </p:sp>
      <p:pic>
        <p:nvPicPr>
          <p:cNvPr id="1026" name="Picture 2" descr="C:\Users\AVP\Documents\photo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2"/>
          <a:stretch/>
        </p:blipFill>
        <p:spPr bwMode="auto">
          <a:xfrm>
            <a:off x="1989682" y="9768558"/>
            <a:ext cx="8885146" cy="548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Benutzerdefiniert</PresentationFormat>
  <Paragraphs>62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4:  Der Gläserne Mensch – Genetische Tests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AVP</cp:lastModifiedBy>
  <cp:revision>77</cp:revision>
  <cp:lastPrinted>2015-01-15T21:06:43Z</cp:lastPrinted>
  <dcterms:created xsi:type="dcterms:W3CDTF">2012-12-10T08:03:06Z</dcterms:created>
  <dcterms:modified xsi:type="dcterms:W3CDTF">2015-02-06T17:11:35Z</dcterms:modified>
</cp:coreProperties>
</file>