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275213" cy="42811700"/>
  <p:notesSz cx="6858000" cy="9144000"/>
  <p:defaultTextStyle>
    <a:defPPr>
      <a:defRPr lang="de-DE"/>
    </a:defPPr>
    <a:lvl1pPr marL="0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170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339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509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678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0848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9017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187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356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3A0A3A"/>
    <a:srgbClr val="3D0B3D"/>
    <a:srgbClr val="1583A5"/>
    <a:srgbClr val="990066"/>
    <a:srgbClr val="993366"/>
    <a:srgbClr val="CC3366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 autoAdjust="0"/>
    <p:restoredTop sz="94643" autoAdjust="0"/>
  </p:normalViewPr>
  <p:slideViewPr>
    <p:cSldViewPr snapToGrid="0" snapToObjects="1">
      <p:cViewPr>
        <p:scale>
          <a:sx n="30" d="100"/>
          <a:sy n="30" d="100"/>
        </p:scale>
        <p:origin x="-420" y="1740"/>
      </p:cViewPr>
      <p:guideLst>
        <p:guide orient="horz" pos="6024"/>
        <p:guide pos="95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091AF-DF93-D841-A037-EC2B7B367BDD}" type="datetime1">
              <a:rPr lang="de-DE" smtClean="0"/>
              <a:t>06.02.2015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38D258-3E51-CE44-A173-B5B09357E6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8253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E504BD-D71E-ED4D-9B0F-3A5A6AE723E1}" type="datetime1">
              <a:rPr lang="de-DE" smtClean="0"/>
              <a:t>06.02.2015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71E49D-7167-1B4B-8EF9-C1EDE7E555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712702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1pPr>
    <a:lvl2pPr marL="2088170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2pPr>
    <a:lvl3pPr marL="4176339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3pPr>
    <a:lvl4pPr marL="6264509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4pPr>
    <a:lvl5pPr marL="8352678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5pPr>
    <a:lvl6pPr marL="10440848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6pPr>
    <a:lvl7pPr marL="12529017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7pPr>
    <a:lvl8pPr marL="14617187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8pPr>
    <a:lvl9pPr marL="16705356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16150" y="685800"/>
            <a:ext cx="24257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1048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270644" y="13299380"/>
            <a:ext cx="25733931" cy="9176767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541283" y="24259965"/>
            <a:ext cx="21192649" cy="1094076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0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9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F109D-0E0E-8B4A-8CB8-030131D322C3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2671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2ECC1-78FF-B447-8AC2-EEEC783CF2EB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6471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91536" y="27510488"/>
            <a:ext cx="25733931" cy="8502878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391536" y="18145428"/>
            <a:ext cx="25733931" cy="9365055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8170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339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4509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67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084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901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18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35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97AC0-3E7B-1740-98ED-5CDB2C8BFF56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059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513761" y="9989404"/>
            <a:ext cx="13371552" cy="28253743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389900" y="9989404"/>
            <a:ext cx="13371552" cy="28253743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9434-89BA-314A-BC8A-C22EA2935D09}" type="datetime1">
              <a:rPr lang="de-DE" smtClean="0"/>
              <a:t>06.02.2015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1257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13761" y="9583085"/>
            <a:ext cx="13376810" cy="3993774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170" indent="0">
              <a:buNone/>
              <a:defRPr sz="9100" b="1"/>
            </a:lvl2pPr>
            <a:lvl3pPr marL="4176339" indent="0">
              <a:buNone/>
              <a:defRPr sz="8200" b="1"/>
            </a:lvl3pPr>
            <a:lvl4pPr marL="6264509" indent="0">
              <a:buNone/>
              <a:defRPr sz="7300" b="1"/>
            </a:lvl4pPr>
            <a:lvl5pPr marL="8352678" indent="0">
              <a:buNone/>
              <a:defRPr sz="7300" b="1"/>
            </a:lvl5pPr>
            <a:lvl6pPr marL="10440848" indent="0">
              <a:buNone/>
              <a:defRPr sz="7300" b="1"/>
            </a:lvl6pPr>
            <a:lvl7pPr marL="12529017" indent="0">
              <a:buNone/>
              <a:defRPr sz="7300" b="1"/>
            </a:lvl7pPr>
            <a:lvl8pPr marL="14617187" indent="0">
              <a:buNone/>
              <a:defRPr sz="7300" b="1"/>
            </a:lvl8pPr>
            <a:lvl9pPr marL="16705356" indent="0">
              <a:buNone/>
              <a:defRPr sz="73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13761" y="13576861"/>
            <a:ext cx="13376810" cy="24666281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15379392" y="9583085"/>
            <a:ext cx="13382065" cy="3993774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170" indent="0">
              <a:buNone/>
              <a:defRPr sz="9100" b="1"/>
            </a:lvl2pPr>
            <a:lvl3pPr marL="4176339" indent="0">
              <a:buNone/>
              <a:defRPr sz="8200" b="1"/>
            </a:lvl3pPr>
            <a:lvl4pPr marL="6264509" indent="0">
              <a:buNone/>
              <a:defRPr sz="7300" b="1"/>
            </a:lvl4pPr>
            <a:lvl5pPr marL="8352678" indent="0">
              <a:buNone/>
              <a:defRPr sz="7300" b="1"/>
            </a:lvl5pPr>
            <a:lvl6pPr marL="10440848" indent="0">
              <a:buNone/>
              <a:defRPr sz="7300" b="1"/>
            </a:lvl6pPr>
            <a:lvl7pPr marL="12529017" indent="0">
              <a:buNone/>
              <a:defRPr sz="7300" b="1"/>
            </a:lvl7pPr>
            <a:lvl8pPr marL="14617187" indent="0">
              <a:buNone/>
              <a:defRPr sz="7300" b="1"/>
            </a:lvl8pPr>
            <a:lvl9pPr marL="16705356" indent="0">
              <a:buNone/>
              <a:defRPr sz="73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5379392" y="13576861"/>
            <a:ext cx="13382065" cy="24666281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15881-E070-8C47-B97A-56A55FD1E2E1}" type="datetime1">
              <a:rPr lang="de-DE" smtClean="0"/>
              <a:t>06.02.2015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5060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3EDCA-3229-9D48-8CA4-4860BA699A21}" type="datetime1">
              <a:rPr lang="de-DE" smtClean="0"/>
              <a:t>06.02.2015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3523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9B849-361C-A147-911C-B7494EBE327F}" type="datetime1">
              <a:rPr lang="de-DE" smtClean="0"/>
              <a:t>06.02.2015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8097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3763" y="1704544"/>
            <a:ext cx="9960336" cy="7254205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836770" y="1704544"/>
            <a:ext cx="16924685" cy="36538601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513763" y="8958752"/>
            <a:ext cx="9960336" cy="29284395"/>
          </a:xfrm>
        </p:spPr>
        <p:txBody>
          <a:bodyPr/>
          <a:lstStyle>
            <a:lvl1pPr marL="0" indent="0">
              <a:buNone/>
              <a:defRPr sz="6400"/>
            </a:lvl1pPr>
            <a:lvl2pPr marL="2088170" indent="0">
              <a:buNone/>
              <a:defRPr sz="5500"/>
            </a:lvl2pPr>
            <a:lvl3pPr marL="4176339" indent="0">
              <a:buNone/>
              <a:defRPr sz="4600"/>
            </a:lvl3pPr>
            <a:lvl4pPr marL="6264509" indent="0">
              <a:buNone/>
              <a:defRPr sz="4100"/>
            </a:lvl4pPr>
            <a:lvl5pPr marL="8352678" indent="0">
              <a:buNone/>
              <a:defRPr sz="4100"/>
            </a:lvl5pPr>
            <a:lvl6pPr marL="10440848" indent="0">
              <a:buNone/>
              <a:defRPr sz="4100"/>
            </a:lvl6pPr>
            <a:lvl7pPr marL="12529017" indent="0">
              <a:buNone/>
              <a:defRPr sz="4100"/>
            </a:lvl7pPr>
            <a:lvl8pPr marL="14617187" indent="0">
              <a:buNone/>
              <a:defRPr sz="4100"/>
            </a:lvl8pPr>
            <a:lvl9pPr marL="16705356" indent="0">
              <a:buNone/>
              <a:defRPr sz="41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0D734-7E13-D241-82C6-C39408F34AA8}" type="datetime1">
              <a:rPr lang="de-DE" smtClean="0"/>
              <a:t>06.02.2015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6092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34154" y="29968190"/>
            <a:ext cx="18165128" cy="3537914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934154" y="3825304"/>
            <a:ext cx="18165128" cy="25687020"/>
          </a:xfrm>
        </p:spPr>
        <p:txBody>
          <a:bodyPr/>
          <a:lstStyle>
            <a:lvl1pPr marL="0" indent="0">
              <a:buNone/>
              <a:defRPr sz="14600"/>
            </a:lvl1pPr>
            <a:lvl2pPr marL="2088170" indent="0">
              <a:buNone/>
              <a:defRPr sz="12800"/>
            </a:lvl2pPr>
            <a:lvl3pPr marL="4176339" indent="0">
              <a:buNone/>
              <a:defRPr sz="11000"/>
            </a:lvl3pPr>
            <a:lvl4pPr marL="6264509" indent="0">
              <a:buNone/>
              <a:defRPr sz="9100"/>
            </a:lvl4pPr>
            <a:lvl5pPr marL="8352678" indent="0">
              <a:buNone/>
              <a:defRPr sz="9100"/>
            </a:lvl5pPr>
            <a:lvl6pPr marL="10440848" indent="0">
              <a:buNone/>
              <a:defRPr sz="9100"/>
            </a:lvl6pPr>
            <a:lvl7pPr marL="12529017" indent="0">
              <a:buNone/>
              <a:defRPr sz="9100"/>
            </a:lvl7pPr>
            <a:lvl8pPr marL="14617187" indent="0">
              <a:buNone/>
              <a:defRPr sz="9100"/>
            </a:lvl8pPr>
            <a:lvl9pPr marL="16705356" indent="0">
              <a:buNone/>
              <a:defRPr sz="91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934154" y="33506106"/>
            <a:ext cx="18165128" cy="5024426"/>
          </a:xfrm>
        </p:spPr>
        <p:txBody>
          <a:bodyPr/>
          <a:lstStyle>
            <a:lvl1pPr marL="0" indent="0">
              <a:buNone/>
              <a:defRPr sz="6400"/>
            </a:lvl1pPr>
            <a:lvl2pPr marL="2088170" indent="0">
              <a:buNone/>
              <a:defRPr sz="5500"/>
            </a:lvl2pPr>
            <a:lvl3pPr marL="4176339" indent="0">
              <a:buNone/>
              <a:defRPr sz="4600"/>
            </a:lvl3pPr>
            <a:lvl4pPr marL="6264509" indent="0">
              <a:buNone/>
              <a:defRPr sz="4100"/>
            </a:lvl4pPr>
            <a:lvl5pPr marL="8352678" indent="0">
              <a:buNone/>
              <a:defRPr sz="4100"/>
            </a:lvl5pPr>
            <a:lvl6pPr marL="10440848" indent="0">
              <a:buNone/>
              <a:defRPr sz="4100"/>
            </a:lvl6pPr>
            <a:lvl7pPr marL="12529017" indent="0">
              <a:buNone/>
              <a:defRPr sz="4100"/>
            </a:lvl7pPr>
            <a:lvl8pPr marL="14617187" indent="0">
              <a:buNone/>
              <a:defRPr sz="4100"/>
            </a:lvl8pPr>
            <a:lvl9pPr marL="16705356" indent="0">
              <a:buNone/>
              <a:defRPr sz="41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C2DA1-5E14-B049-A9D6-25A221424EE1}" type="datetime1">
              <a:rPr lang="de-DE" smtClean="0"/>
              <a:t>06.02.2015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7580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390A5-2676-2747-BB54-03045DB650E2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6267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21949532" y="1714459"/>
            <a:ext cx="6811923" cy="36528686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513762" y="1714459"/>
            <a:ext cx="19931182" cy="36528686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7F4-28E6-214D-9B39-B46C76478A3F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7275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513761" y="1714453"/>
            <a:ext cx="27247692" cy="7135284"/>
          </a:xfrm>
          <a:prstGeom prst="rect">
            <a:avLst/>
          </a:prstGeom>
        </p:spPr>
        <p:txBody>
          <a:bodyPr vert="horz" lIns="417634" tIns="208817" rIns="417634" bIns="208817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13761" y="9989404"/>
            <a:ext cx="27247692" cy="28253743"/>
          </a:xfrm>
          <a:prstGeom prst="rect">
            <a:avLst/>
          </a:prstGeom>
        </p:spPr>
        <p:txBody>
          <a:bodyPr vert="horz" lIns="417634" tIns="208817" rIns="417634" bIns="208817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1513761" y="39680109"/>
            <a:ext cx="7064216" cy="2279327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CF98E-F57A-8A48-BE61-31158989FD0E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344034" y="39680109"/>
            <a:ext cx="9587151" cy="2279327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1697236" y="39680109"/>
            <a:ext cx="7064216" cy="2279327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330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2088170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27" indent="-1566127" algn="l" defTabSz="2088170" rtl="0" eaLnBrk="1" latinLnBrk="0" hangingPunct="1">
        <a:spcBef>
          <a:spcPct val="20000"/>
        </a:spcBef>
        <a:buFont typeface="Arial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276" indent="-1305106" algn="l" defTabSz="2088170" rtl="0" eaLnBrk="1" latinLnBrk="0" hangingPunct="1">
        <a:spcBef>
          <a:spcPct val="20000"/>
        </a:spcBef>
        <a:buFont typeface="Arial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424" indent="-1044085" algn="l" defTabSz="2088170" rtl="0" eaLnBrk="1" latinLnBrk="0" hangingPunct="1">
        <a:spcBef>
          <a:spcPct val="20000"/>
        </a:spcBef>
        <a:buFont typeface="Arial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8593" indent="-1044085" algn="l" defTabSz="2088170" rtl="0" eaLnBrk="1" latinLnBrk="0" hangingPunct="1">
        <a:spcBef>
          <a:spcPct val="20000"/>
        </a:spcBef>
        <a:buFont typeface="Arial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763" indent="-1044085" algn="l" defTabSz="2088170" rtl="0" eaLnBrk="1" latinLnBrk="0" hangingPunct="1">
        <a:spcBef>
          <a:spcPct val="20000"/>
        </a:spcBef>
        <a:buFont typeface="Arial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4933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102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272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441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170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339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509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678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0848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9017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187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356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8" t="38483" r="413" b="21192"/>
          <a:stretch/>
        </p:blipFill>
        <p:spPr>
          <a:xfrm>
            <a:off x="1482524" y="1709917"/>
            <a:ext cx="27119185" cy="7852858"/>
          </a:xfrm>
          <a:prstGeom prst="rect">
            <a:avLst/>
          </a:prstGeom>
        </p:spPr>
      </p:pic>
      <p:sp>
        <p:nvSpPr>
          <p:cNvPr id="14" name="Rechteck 13"/>
          <p:cNvSpPr/>
          <p:nvPr/>
        </p:nvSpPr>
        <p:spPr>
          <a:xfrm>
            <a:off x="23389613" y="4337416"/>
            <a:ext cx="4680000" cy="4679999"/>
          </a:xfrm>
          <a:prstGeom prst="rect">
            <a:avLst/>
          </a:prstGeom>
          <a:solidFill>
            <a:srgbClr val="3A0A3A">
              <a:alpha val="6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990066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19988720" y="2196616"/>
            <a:ext cx="4680000" cy="4679999"/>
          </a:xfrm>
          <a:prstGeom prst="rect">
            <a:avLst/>
          </a:prstGeom>
          <a:solidFill>
            <a:srgbClr val="1583A5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993366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19581586" y="2616867"/>
            <a:ext cx="487985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6000" b="1" dirty="0" smtClean="0">
                <a:solidFill>
                  <a:schemeClr val="bg1"/>
                </a:solidFill>
                <a:latin typeface="Gill Sans MT"/>
                <a:cs typeface="Gill Sans MT"/>
              </a:rPr>
              <a:t>DER</a:t>
            </a:r>
          </a:p>
          <a:p>
            <a:pPr algn="r"/>
            <a:r>
              <a:rPr lang="de-DE" sz="6000" dirty="0" smtClean="0">
                <a:solidFill>
                  <a:schemeClr val="bg1"/>
                </a:solidFill>
                <a:latin typeface="Gill Sans MT"/>
                <a:cs typeface="Gill Sans MT"/>
              </a:rPr>
              <a:t>ERNEU-</a:t>
            </a:r>
          </a:p>
          <a:p>
            <a:pPr algn="r"/>
            <a:r>
              <a:rPr lang="de-DE" sz="6000" dirty="0" smtClean="0">
                <a:solidFill>
                  <a:schemeClr val="bg1"/>
                </a:solidFill>
                <a:latin typeface="Gill Sans MT"/>
                <a:cs typeface="Gill Sans MT"/>
              </a:rPr>
              <a:t>ERBARE</a:t>
            </a:r>
          </a:p>
          <a:p>
            <a:pPr algn="r"/>
            <a:r>
              <a:rPr lang="de-DE" sz="6000" b="1" dirty="0" smtClean="0">
                <a:solidFill>
                  <a:schemeClr val="bg1"/>
                </a:solidFill>
                <a:latin typeface="Gill Sans MT"/>
                <a:cs typeface="Gill Sans MT"/>
              </a:rPr>
              <a:t>MENSCH</a:t>
            </a:r>
            <a:r>
              <a:rPr lang="de-DE" sz="5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?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24798110" y="4924665"/>
            <a:ext cx="425025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Methoden, </a:t>
            </a:r>
          </a:p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Erkenntnisse und</a:t>
            </a:r>
          </a:p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Konsequenzen der</a:t>
            </a:r>
          </a:p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Stammzellforschung</a:t>
            </a:r>
          </a:p>
          <a:p>
            <a:endParaRPr lang="de-DE" sz="2800" dirty="0" smtClean="0">
              <a:solidFill>
                <a:schemeClr val="bg1"/>
              </a:solidFill>
              <a:latin typeface="FedraSans-Bold"/>
              <a:cs typeface="FedraSans-Bold"/>
            </a:endParaRPr>
          </a:p>
          <a:p>
            <a:r>
              <a:rPr lang="de-DE" sz="2400" dirty="0">
                <a:solidFill>
                  <a:schemeClr val="bg1"/>
                </a:solidFill>
                <a:latin typeface="Gill Sans MT"/>
                <a:cs typeface="Gill Sans MT"/>
              </a:rPr>
              <a:t>5</a:t>
            </a:r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. – 7. Februar 2015</a:t>
            </a:r>
          </a:p>
          <a:p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Schülerseminar </a:t>
            </a:r>
          </a:p>
          <a:p>
            <a:r>
              <a:rPr lang="de-DE" sz="2400" dirty="0">
                <a:solidFill>
                  <a:schemeClr val="bg1"/>
                </a:solidFill>
                <a:latin typeface="Gill Sans MT"/>
                <a:cs typeface="Gill Sans MT"/>
              </a:rPr>
              <a:t>u</a:t>
            </a:r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nd Symposium </a:t>
            </a:r>
          </a:p>
          <a:p>
            <a:r>
              <a:rPr lang="de-DE" sz="2400" dirty="0">
                <a:solidFill>
                  <a:schemeClr val="bg1"/>
                </a:solidFill>
                <a:latin typeface="Gill Sans MT"/>
                <a:cs typeface="Gill Sans MT"/>
              </a:rPr>
              <a:t>d</a:t>
            </a:r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er EKHN Stiftung</a:t>
            </a:r>
            <a:endParaRPr lang="de-DE" sz="24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69898" y="2774527"/>
            <a:ext cx="12286413" cy="3527849"/>
          </a:xfrm>
        </p:spPr>
        <p:txBody>
          <a:bodyPr>
            <a:normAutofit/>
          </a:bodyPr>
          <a:lstStyle/>
          <a:p>
            <a:pPr algn="l"/>
            <a:r>
              <a:rPr lang="de-DE" sz="4000" b="1" dirty="0" smtClean="0">
                <a:solidFill>
                  <a:schemeClr val="bg1"/>
                </a:solidFill>
                <a:latin typeface="Gill Sans MT"/>
                <a:cs typeface="Gill Sans MT"/>
              </a:rPr>
              <a:t/>
            </a:r>
            <a:br>
              <a:rPr lang="de-DE" sz="4000" b="1" dirty="0" smtClean="0">
                <a:solidFill>
                  <a:schemeClr val="bg1"/>
                </a:solidFill>
                <a:latin typeface="Gill Sans MT"/>
                <a:cs typeface="Gill Sans MT"/>
              </a:rPr>
            </a:br>
            <a:r>
              <a:rPr lang="de-DE" sz="3600" b="1" dirty="0" smtClean="0">
                <a:solidFill>
                  <a:schemeClr val="bg1"/>
                </a:solidFill>
                <a:latin typeface="Gill Sans MT"/>
                <a:cs typeface="Gill Sans MT"/>
              </a:rPr>
              <a:t>Workshop 1: </a:t>
            </a:r>
            <a: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  <a:t/>
            </a:r>
            <a:b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</a:br>
            <a: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  <a:t>Der Werkzeugkoffer eines Stammzellforschers – </a:t>
            </a:r>
            <a:b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</a:br>
            <a: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  <a:t>Gängige Methoden in der Stammzellforschung</a:t>
            </a:r>
            <a:b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</a:br>
            <a: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  <a:t>und </a:t>
            </a:r>
            <a:r>
              <a:rPr lang="de-DE" sz="3600" dirty="0" err="1" smtClean="0">
                <a:solidFill>
                  <a:schemeClr val="bg1"/>
                </a:solidFill>
                <a:latin typeface="Gill Sans MT"/>
                <a:cs typeface="Gill Sans MT"/>
              </a:rPr>
              <a:t>Reprogrammierung</a:t>
            </a:r>
            <a:endParaRPr lang="de-DE" sz="36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1532470" y="1712565"/>
            <a:ext cx="27069240" cy="39403904"/>
          </a:xfrm>
          <a:prstGeom prst="rect">
            <a:avLst/>
          </a:prstGeom>
          <a:noFill/>
          <a:ln w="28575" cmpd="sng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 w="28575" cmpd="sng">
                <a:solidFill>
                  <a:schemeClr val="tx2">
                    <a:lumMod val="75000"/>
                  </a:schemeClr>
                </a:solidFill>
              </a:ln>
            </a:endParaRPr>
          </a:p>
        </p:txBody>
      </p:sp>
      <p:pic>
        <p:nvPicPr>
          <p:cNvPr id="8" name="Bild 7" descr="EKHNS_4c_neg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920" y="1498613"/>
            <a:ext cx="3768393" cy="2241115"/>
          </a:xfrm>
          <a:prstGeom prst="rect">
            <a:avLst/>
          </a:prstGeom>
        </p:spPr>
      </p:pic>
      <p:grpSp>
        <p:nvGrpSpPr>
          <p:cNvPr id="5" name="Gruppieren 4"/>
          <p:cNvGrpSpPr/>
          <p:nvPr/>
        </p:nvGrpSpPr>
        <p:grpSpPr>
          <a:xfrm>
            <a:off x="1532472" y="15592423"/>
            <a:ext cx="27069238" cy="25524046"/>
            <a:chOff x="2046225" y="15592423"/>
            <a:chExt cx="26023387" cy="24400470"/>
          </a:xfrm>
        </p:grpSpPr>
        <p:sp>
          <p:nvSpPr>
            <p:cNvPr id="15" name="Freihandform 14"/>
            <p:cNvSpPr/>
            <p:nvPr/>
          </p:nvSpPr>
          <p:spPr>
            <a:xfrm>
              <a:off x="2046225" y="15592424"/>
              <a:ext cx="7936293" cy="1203214"/>
            </a:xfrm>
            <a:custGeom>
              <a:avLst/>
              <a:gdLst>
                <a:gd name="connsiteX0" fmla="*/ 0 w 7936293"/>
                <a:gd name="connsiteY0" fmla="*/ 0 h 1203214"/>
                <a:gd name="connsiteX1" fmla="*/ 7936293 w 7936293"/>
                <a:gd name="connsiteY1" fmla="*/ 0 h 1203214"/>
                <a:gd name="connsiteX2" fmla="*/ 7936293 w 7936293"/>
                <a:gd name="connsiteY2" fmla="*/ 1203214 h 1203214"/>
                <a:gd name="connsiteX3" fmla="*/ 0 w 7936293"/>
                <a:gd name="connsiteY3" fmla="*/ 1203214 h 1203214"/>
                <a:gd name="connsiteX4" fmla="*/ 0 w 7936293"/>
                <a:gd name="connsiteY4" fmla="*/ 0 h 1203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36293" h="1203214">
                  <a:moveTo>
                    <a:pt x="0" y="0"/>
                  </a:moveTo>
                  <a:lnTo>
                    <a:pt x="7936293" y="0"/>
                  </a:lnTo>
                  <a:lnTo>
                    <a:pt x="7936293" y="1203214"/>
                  </a:lnTo>
                  <a:lnTo>
                    <a:pt x="0" y="120321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4048" tIns="219456" rIns="384048" bIns="219456" numCol="1" spcCol="1270" anchor="ctr" anchorCtr="0">
              <a:noAutofit/>
            </a:bodyPr>
            <a:lstStyle/>
            <a:p>
              <a:pPr lvl="0"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5400" kern="1200" dirty="0" smtClean="0"/>
                <a:t>Embryonale Stammzellen</a:t>
              </a:r>
              <a:endParaRPr lang="de-DE" sz="5400" kern="1200" dirty="0"/>
            </a:p>
          </p:txBody>
        </p:sp>
        <p:sp>
          <p:nvSpPr>
            <p:cNvPr id="16" name="Freihandform 15"/>
            <p:cNvSpPr/>
            <p:nvPr/>
          </p:nvSpPr>
          <p:spPr>
            <a:xfrm>
              <a:off x="2046225" y="16803133"/>
              <a:ext cx="7936293" cy="23189760"/>
            </a:xfrm>
            <a:custGeom>
              <a:avLst/>
              <a:gdLst>
                <a:gd name="connsiteX0" fmla="*/ 0 w 7936293"/>
                <a:gd name="connsiteY0" fmla="*/ 0 h 23189760"/>
                <a:gd name="connsiteX1" fmla="*/ 7936293 w 7936293"/>
                <a:gd name="connsiteY1" fmla="*/ 0 h 23189760"/>
                <a:gd name="connsiteX2" fmla="*/ 7936293 w 7936293"/>
                <a:gd name="connsiteY2" fmla="*/ 23189760 h 23189760"/>
                <a:gd name="connsiteX3" fmla="*/ 0 w 7936293"/>
                <a:gd name="connsiteY3" fmla="*/ 23189760 h 23189760"/>
                <a:gd name="connsiteX4" fmla="*/ 0 w 7936293"/>
                <a:gd name="connsiteY4" fmla="*/ 0 h 2318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36293" h="23189760">
                  <a:moveTo>
                    <a:pt x="0" y="0"/>
                  </a:moveTo>
                  <a:lnTo>
                    <a:pt x="7936293" y="0"/>
                  </a:lnTo>
                  <a:lnTo>
                    <a:pt x="7936293" y="23189760"/>
                  </a:lnTo>
                  <a:lnTo>
                    <a:pt x="0" y="2318976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2024" tIns="192024" rIns="256032" bIns="288036" numCol="1" spcCol="1270" anchor="t" anchorCtr="0">
              <a:noAutofit/>
            </a:bodyPr>
            <a:lstStyle/>
            <a:p>
              <a:pPr marL="285750" lvl="1" indent="-285750" algn="l" defTabSz="1600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de-DE" sz="36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Freihandform 16"/>
            <p:cNvSpPr/>
            <p:nvPr/>
          </p:nvSpPr>
          <p:spPr>
            <a:xfrm>
              <a:off x="11073996" y="15592423"/>
              <a:ext cx="7936293" cy="1203214"/>
            </a:xfrm>
            <a:custGeom>
              <a:avLst/>
              <a:gdLst>
                <a:gd name="connsiteX0" fmla="*/ 0 w 7936293"/>
                <a:gd name="connsiteY0" fmla="*/ 0 h 1203214"/>
                <a:gd name="connsiteX1" fmla="*/ 7936293 w 7936293"/>
                <a:gd name="connsiteY1" fmla="*/ 0 h 1203214"/>
                <a:gd name="connsiteX2" fmla="*/ 7936293 w 7936293"/>
                <a:gd name="connsiteY2" fmla="*/ 1203214 h 1203214"/>
                <a:gd name="connsiteX3" fmla="*/ 0 w 7936293"/>
                <a:gd name="connsiteY3" fmla="*/ 1203214 h 1203214"/>
                <a:gd name="connsiteX4" fmla="*/ 0 w 7936293"/>
                <a:gd name="connsiteY4" fmla="*/ 0 h 1203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36293" h="1203214">
                  <a:moveTo>
                    <a:pt x="0" y="0"/>
                  </a:moveTo>
                  <a:lnTo>
                    <a:pt x="7936293" y="0"/>
                  </a:lnTo>
                  <a:lnTo>
                    <a:pt x="7936293" y="1203214"/>
                  </a:lnTo>
                  <a:lnTo>
                    <a:pt x="0" y="120321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4048" tIns="219456" rIns="384048" bIns="219456" numCol="1" spcCol="1270" anchor="ctr" anchorCtr="0">
              <a:noAutofit/>
            </a:bodyPr>
            <a:lstStyle/>
            <a:p>
              <a:pPr lvl="0"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5400" kern="1200" dirty="0" smtClean="0"/>
                <a:t>Adulte Stammzellen</a:t>
              </a:r>
              <a:endParaRPr lang="de-DE" sz="5400" kern="1200" dirty="0"/>
            </a:p>
          </p:txBody>
        </p:sp>
        <p:sp>
          <p:nvSpPr>
            <p:cNvPr id="19" name="Freihandform 18"/>
            <p:cNvSpPr/>
            <p:nvPr/>
          </p:nvSpPr>
          <p:spPr>
            <a:xfrm>
              <a:off x="11073996" y="16803132"/>
              <a:ext cx="7936293" cy="23189760"/>
            </a:xfrm>
            <a:custGeom>
              <a:avLst/>
              <a:gdLst>
                <a:gd name="connsiteX0" fmla="*/ 0 w 7806137"/>
                <a:gd name="connsiteY0" fmla="*/ 0 h 23189760"/>
                <a:gd name="connsiteX1" fmla="*/ 7806137 w 7806137"/>
                <a:gd name="connsiteY1" fmla="*/ 0 h 23189760"/>
                <a:gd name="connsiteX2" fmla="*/ 7806137 w 7806137"/>
                <a:gd name="connsiteY2" fmla="*/ 23189760 h 23189760"/>
                <a:gd name="connsiteX3" fmla="*/ 0 w 7806137"/>
                <a:gd name="connsiteY3" fmla="*/ 23189760 h 23189760"/>
                <a:gd name="connsiteX4" fmla="*/ 0 w 7806137"/>
                <a:gd name="connsiteY4" fmla="*/ 0 h 2318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06137" h="23189760">
                  <a:moveTo>
                    <a:pt x="0" y="0"/>
                  </a:moveTo>
                  <a:lnTo>
                    <a:pt x="7806137" y="0"/>
                  </a:lnTo>
                  <a:lnTo>
                    <a:pt x="7806137" y="23189760"/>
                  </a:lnTo>
                  <a:lnTo>
                    <a:pt x="0" y="2318976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2024" tIns="192024" rIns="256032" bIns="288036" numCol="1" spcCol="1270" anchor="t" anchorCtr="0">
              <a:noAutofit/>
            </a:bodyPr>
            <a:lstStyle/>
            <a:p>
              <a:pPr marL="0" lvl="1" algn="l" defTabSz="1600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de-DE" sz="36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Freihandform 19"/>
            <p:cNvSpPr/>
            <p:nvPr/>
          </p:nvSpPr>
          <p:spPr>
            <a:xfrm>
              <a:off x="20133319" y="15592424"/>
              <a:ext cx="7936293" cy="1203214"/>
            </a:xfrm>
            <a:custGeom>
              <a:avLst/>
              <a:gdLst>
                <a:gd name="connsiteX0" fmla="*/ 0 w 7936293"/>
                <a:gd name="connsiteY0" fmla="*/ 0 h 1203214"/>
                <a:gd name="connsiteX1" fmla="*/ 7936293 w 7936293"/>
                <a:gd name="connsiteY1" fmla="*/ 0 h 1203214"/>
                <a:gd name="connsiteX2" fmla="*/ 7936293 w 7936293"/>
                <a:gd name="connsiteY2" fmla="*/ 1203214 h 1203214"/>
                <a:gd name="connsiteX3" fmla="*/ 0 w 7936293"/>
                <a:gd name="connsiteY3" fmla="*/ 1203214 h 1203214"/>
                <a:gd name="connsiteX4" fmla="*/ 0 w 7936293"/>
                <a:gd name="connsiteY4" fmla="*/ 0 h 1203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36293" h="1203214">
                  <a:moveTo>
                    <a:pt x="0" y="0"/>
                  </a:moveTo>
                  <a:lnTo>
                    <a:pt x="7936293" y="0"/>
                  </a:lnTo>
                  <a:lnTo>
                    <a:pt x="7936293" y="1203214"/>
                  </a:lnTo>
                  <a:lnTo>
                    <a:pt x="0" y="120321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7584" tIns="130048" rIns="227584" bIns="130048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4400" dirty="0" smtClean="0"/>
                <a:t>Induzierte </a:t>
              </a:r>
              <a:r>
                <a:rPr lang="de-DE" sz="4400" dirty="0" err="1" smtClean="0"/>
                <a:t>pluripotente</a:t>
              </a:r>
              <a:r>
                <a:rPr lang="de-DE" sz="4400" dirty="0" smtClean="0"/>
                <a:t> Stammzellen (</a:t>
              </a:r>
              <a:r>
                <a:rPr lang="de-DE" sz="4400" dirty="0" err="1" smtClean="0"/>
                <a:t>iPS</a:t>
              </a:r>
              <a:r>
                <a:rPr lang="de-DE" sz="4400" dirty="0" smtClean="0"/>
                <a:t>)</a:t>
              </a:r>
              <a:endParaRPr lang="de-DE" sz="4400" kern="1200" dirty="0"/>
            </a:p>
          </p:txBody>
        </p:sp>
        <p:sp>
          <p:nvSpPr>
            <p:cNvPr id="21" name="Freihandform 20"/>
            <p:cNvSpPr/>
            <p:nvPr/>
          </p:nvSpPr>
          <p:spPr>
            <a:xfrm>
              <a:off x="20133319" y="16803133"/>
              <a:ext cx="7936293" cy="23189760"/>
            </a:xfrm>
            <a:custGeom>
              <a:avLst/>
              <a:gdLst>
                <a:gd name="connsiteX0" fmla="*/ 0 w 7936293"/>
                <a:gd name="connsiteY0" fmla="*/ 0 h 23189760"/>
                <a:gd name="connsiteX1" fmla="*/ 7936293 w 7936293"/>
                <a:gd name="connsiteY1" fmla="*/ 0 h 23189760"/>
                <a:gd name="connsiteX2" fmla="*/ 7936293 w 7936293"/>
                <a:gd name="connsiteY2" fmla="*/ 23189760 h 23189760"/>
                <a:gd name="connsiteX3" fmla="*/ 0 w 7936293"/>
                <a:gd name="connsiteY3" fmla="*/ 23189760 h 23189760"/>
                <a:gd name="connsiteX4" fmla="*/ 0 w 7936293"/>
                <a:gd name="connsiteY4" fmla="*/ 0 h 2318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36293" h="23189760">
                  <a:moveTo>
                    <a:pt x="0" y="0"/>
                  </a:moveTo>
                  <a:lnTo>
                    <a:pt x="7936293" y="0"/>
                  </a:lnTo>
                  <a:lnTo>
                    <a:pt x="7936293" y="23189760"/>
                  </a:lnTo>
                  <a:lnTo>
                    <a:pt x="0" y="2318976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674" tIns="58674" rIns="78232" bIns="88011" numCol="1" spcCol="1270" anchor="t" anchorCtr="0">
              <a:noAutofit/>
            </a:bodyPr>
            <a:lstStyle/>
            <a:p>
              <a:pPr marL="0" lvl="1" algn="l" defTabSz="466725">
                <a:spcBef>
                  <a:spcPct val="0"/>
                </a:spcBef>
                <a:spcAft>
                  <a:spcPct val="15000"/>
                </a:spcAft>
              </a:pPr>
              <a:r>
                <a:rPr lang="de-DE" sz="3200" b="1" kern="1200" dirty="0" smtClean="0"/>
                <a:t>   </a:t>
              </a:r>
              <a:r>
                <a:rPr lang="de-DE" sz="3200" b="1" kern="1200" dirty="0" err="1" smtClean="0">
                  <a:latin typeface="Century Gothic" panose="020B0502020202020204" pitchFamily="34" charset="0"/>
                </a:rPr>
                <a:t>iPS</a:t>
              </a:r>
              <a:r>
                <a:rPr lang="de-DE" sz="3200" b="1" kern="1200" dirty="0" smtClean="0">
                  <a:latin typeface="Century Gothic" panose="020B0502020202020204" pitchFamily="34" charset="0"/>
                </a:rPr>
                <a:t>- die Lösung?</a:t>
              </a:r>
              <a:endParaRPr lang="de-DE" sz="3200" kern="1200" dirty="0">
                <a:latin typeface="Century Gothic" panose="020B0502020202020204" pitchFamily="34" charset="0"/>
                <a:cs typeface="Times New Roman" panose="02020603050405020304" pitchFamily="18" charset="0"/>
              </a:endParaRPr>
            </a:p>
            <a:p>
              <a:pPr marL="457200" lvl="1" indent="-457200" algn="l" defTabSz="1422400"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de-DE" sz="3200" kern="1200" dirty="0" smtClean="0">
                  <a:latin typeface="Century Gothic" panose="020B0502020202020204" pitchFamily="34" charset="0"/>
                </a:rPr>
                <a:t>künstlich aus adulten Zellen hergestellt, jedoch </a:t>
              </a:r>
              <a:r>
                <a:rPr lang="de-DE" sz="3200" kern="1200" dirty="0" err="1" smtClean="0">
                  <a:latin typeface="Century Gothic" panose="020B0502020202020204" pitchFamily="34" charset="0"/>
                </a:rPr>
                <a:t>pluripotent</a:t>
              </a:r>
              <a:r>
                <a:rPr lang="de-DE" sz="3200" kern="1200" dirty="0" smtClean="0">
                  <a:latin typeface="Century Gothic" panose="020B0502020202020204" pitchFamily="34" charset="0"/>
                </a:rPr>
                <a:t> wie embryonale Stammzellen</a:t>
              </a:r>
              <a:endParaRPr lang="de-DE" sz="3200" kern="1200" dirty="0">
                <a:latin typeface="Century Gothic" panose="020B0502020202020204" pitchFamily="34" charset="0"/>
              </a:endParaRPr>
            </a:p>
            <a:p>
              <a:pPr marL="457200" lvl="1" indent="-457200" algn="l" defTabSz="1422400"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de-DE" sz="3200" kern="1200" dirty="0" smtClean="0">
                  <a:latin typeface="Century Gothic" panose="020B0502020202020204" pitchFamily="34" charset="0"/>
                </a:rPr>
                <a:t>ES: ethische Bedenken</a:t>
              </a:r>
              <a:endParaRPr lang="de-DE" sz="3200" kern="1200" dirty="0">
                <a:latin typeface="Century Gothic" panose="020B0502020202020204" pitchFamily="34" charset="0"/>
              </a:endParaRPr>
            </a:p>
            <a:p>
              <a:pPr marL="457200" lvl="1" indent="-457200" algn="l" defTabSz="1422400"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de-DE" sz="3200" kern="1200" dirty="0" smtClean="0">
                  <a:latin typeface="Century Gothic" panose="020B0502020202020204" pitchFamily="34" charset="0"/>
                </a:rPr>
                <a:t>AS: fehlende </a:t>
              </a:r>
              <a:r>
                <a:rPr lang="de-DE" sz="3200" kern="1200" dirty="0" err="1" smtClean="0">
                  <a:latin typeface="Century Gothic" panose="020B0502020202020204" pitchFamily="34" charset="0"/>
                </a:rPr>
                <a:t>Pluripotenz</a:t>
              </a:r>
              <a:endParaRPr lang="de-DE" sz="3200" kern="1200" dirty="0" smtClean="0">
                <a:latin typeface="Century Gothic" panose="020B0502020202020204" pitchFamily="34" charset="0"/>
              </a:endParaRPr>
            </a:p>
            <a:p>
              <a:pPr marL="285750" lvl="1" indent="-285750" algn="l" defTabSz="1422400"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de-DE" sz="3200" kern="1200" dirty="0">
                <a:latin typeface="Century Gothic" panose="020B0502020202020204" pitchFamily="34" charset="0"/>
              </a:endParaRPr>
            </a:p>
            <a:p>
              <a:pPr marL="0" lvl="1" algn="l" defTabSz="1422400">
                <a:spcBef>
                  <a:spcPct val="0"/>
                </a:spcBef>
                <a:spcAft>
                  <a:spcPct val="15000"/>
                </a:spcAft>
              </a:pPr>
              <a:r>
                <a:rPr lang="de-DE" sz="3200" b="1" kern="1200" dirty="0" smtClean="0">
                  <a:latin typeface="Century Gothic" panose="020B0502020202020204" pitchFamily="34" charset="0"/>
                </a:rPr>
                <a:t>   </a:t>
              </a:r>
              <a:r>
                <a:rPr lang="de-DE" sz="3200" b="1" kern="1200" dirty="0" err="1" smtClean="0">
                  <a:latin typeface="Century Gothic" panose="020B0502020202020204" pitchFamily="34" charset="0"/>
                </a:rPr>
                <a:t>Gurdon</a:t>
              </a:r>
              <a:r>
                <a:rPr lang="de-DE" sz="3200" b="1" kern="1200" dirty="0" smtClean="0">
                  <a:latin typeface="Century Gothic" panose="020B0502020202020204" pitchFamily="34" charset="0"/>
                </a:rPr>
                <a:t> Experiment 1962: 	</a:t>
              </a:r>
              <a:endParaRPr lang="de-DE" sz="3200" kern="1200" dirty="0">
                <a:latin typeface="Century Gothic" panose="020B0502020202020204" pitchFamily="34" charset="0"/>
              </a:endParaRPr>
            </a:p>
            <a:p>
              <a:pPr marL="457200" lvl="1" indent="-457200" algn="l" defTabSz="1422400"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de-DE" sz="3200" kern="1200" dirty="0" smtClean="0">
                  <a:latin typeface="Century Gothic" panose="020B0502020202020204" pitchFamily="34" charset="0"/>
                </a:rPr>
                <a:t>Entkernen eines Froschembryos und Einfügen von Zellkernen aus ausdifferenzierten Zellen </a:t>
              </a:r>
              <a:r>
                <a:rPr lang="de-DE" sz="3200" kern="1200" dirty="0" smtClean="0">
                  <a:latin typeface="Century Gothic" panose="020B0502020202020204" pitchFamily="34" charset="0"/>
                  <a:sym typeface="Wingdings" panose="05000000000000000000" pitchFamily="2" charset="2"/>
                </a:rPr>
                <a:t></a:t>
              </a:r>
              <a:r>
                <a:rPr lang="de-DE" sz="3200" kern="1200" dirty="0" smtClean="0">
                  <a:latin typeface="Century Gothic" panose="020B0502020202020204" pitchFamily="34" charset="0"/>
                </a:rPr>
                <a:t> Bildung eines lebensfähigen Frosches.</a:t>
              </a:r>
              <a:endParaRPr lang="de-DE" sz="3200" kern="1200" dirty="0">
                <a:latin typeface="Century Gothic" panose="020B0502020202020204" pitchFamily="34" charset="0"/>
              </a:endParaRPr>
            </a:p>
            <a:p>
              <a:pPr marL="457200" lvl="1" indent="-457200" algn="l" defTabSz="1422400"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de-DE" sz="3200" kern="1200" dirty="0" smtClean="0">
                  <a:latin typeface="Century Gothic" panose="020B0502020202020204" pitchFamily="34" charset="0"/>
                </a:rPr>
                <a:t>Zu jeder Zeit sind in jeder Zelle alle Erbinformationen vorhanden.</a:t>
              </a:r>
              <a:endParaRPr lang="de-DE" sz="3200" kern="1200" dirty="0">
                <a:latin typeface="Century Gothic" panose="020B0502020202020204" pitchFamily="34" charset="0"/>
              </a:endParaRPr>
            </a:p>
            <a:p>
              <a:pPr marL="457200" lvl="1" indent="-457200" algn="l" defTabSz="1422400"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de-DE" sz="3200" kern="1200" dirty="0" smtClean="0">
                  <a:latin typeface="Century Gothic" panose="020B0502020202020204" pitchFamily="34" charset="0"/>
                </a:rPr>
                <a:t>Diese Erbinformationen lassen sich durch Stoffe in der Eizelle wieder ‚einschalten‘.</a:t>
              </a:r>
              <a:endParaRPr lang="de-DE" sz="3200" kern="1200" dirty="0">
                <a:latin typeface="Century Gothic" panose="020B0502020202020204" pitchFamily="34" charset="0"/>
              </a:endParaRPr>
            </a:p>
            <a:p>
              <a:pPr marL="285750" lvl="1" indent="-285750" algn="l" defTabSz="1422400"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de-DE" sz="3200" kern="1200" dirty="0">
                <a:latin typeface="Century Gothic" panose="020B0502020202020204" pitchFamily="34" charset="0"/>
              </a:endParaRPr>
            </a:p>
            <a:p>
              <a:pPr marL="0" lvl="1" algn="l" defTabSz="1422400">
                <a:spcBef>
                  <a:spcPct val="0"/>
                </a:spcBef>
                <a:spcAft>
                  <a:spcPct val="15000"/>
                </a:spcAft>
              </a:pPr>
              <a:r>
                <a:rPr lang="de-DE" sz="3200" b="1" dirty="0">
                  <a:latin typeface="Century Gothic" panose="020B0502020202020204" pitchFamily="34" charset="0"/>
                </a:rPr>
                <a:t> </a:t>
              </a:r>
              <a:r>
                <a:rPr lang="de-DE" sz="3200" b="1" dirty="0" smtClean="0">
                  <a:latin typeface="Century Gothic" panose="020B0502020202020204" pitchFamily="34" charset="0"/>
                </a:rPr>
                <a:t>  </a:t>
              </a:r>
              <a:r>
                <a:rPr lang="de-DE" sz="3200" b="1" kern="1200" dirty="0" err="1" smtClean="0">
                  <a:latin typeface="Century Gothic" panose="020B0502020202020204" pitchFamily="34" charset="0"/>
                </a:rPr>
                <a:t>Yamanaka</a:t>
              </a:r>
              <a:r>
                <a:rPr lang="de-DE" sz="3200" b="1" kern="1200" dirty="0" smtClean="0">
                  <a:latin typeface="Century Gothic" panose="020B0502020202020204" pitchFamily="34" charset="0"/>
                </a:rPr>
                <a:t> 2006:	</a:t>
              </a:r>
              <a:endParaRPr lang="de-DE" sz="3200" kern="1200" dirty="0">
                <a:latin typeface="Century Gothic" panose="020B0502020202020204" pitchFamily="34" charset="0"/>
              </a:endParaRPr>
            </a:p>
            <a:p>
              <a:pPr marL="457200" lvl="1" indent="-457200" algn="l" defTabSz="1422400"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de-DE" sz="3200" kern="1200" dirty="0" smtClean="0">
                  <a:latin typeface="Century Gothic" panose="020B0502020202020204" pitchFamily="34" charset="0"/>
                </a:rPr>
                <a:t>Induktion von Transkriptionsfaktoren (</a:t>
              </a:r>
              <a:r>
                <a:rPr lang="de-DE" sz="3200" kern="1200" dirty="0" err="1" smtClean="0">
                  <a:latin typeface="Century Gothic" panose="020B0502020202020204" pitchFamily="34" charset="0"/>
                </a:rPr>
                <a:t>Onkogene</a:t>
              </a:r>
              <a:r>
                <a:rPr lang="de-DE" sz="3200" kern="1200" dirty="0" smtClean="0">
                  <a:latin typeface="Century Gothic" panose="020B0502020202020204" pitchFamily="34" charset="0"/>
                </a:rPr>
                <a:t>) </a:t>
              </a:r>
              <a:r>
                <a:rPr lang="de-DE" sz="3200" kern="1200" dirty="0" smtClean="0">
                  <a:latin typeface="Century Gothic" panose="020B0502020202020204" pitchFamily="34" charset="0"/>
                  <a:sym typeface="Wingdings" panose="05000000000000000000" pitchFamily="2" charset="2"/>
                </a:rPr>
                <a:t></a:t>
              </a:r>
              <a:r>
                <a:rPr lang="de-DE" sz="3200" kern="1200" dirty="0" smtClean="0">
                  <a:latin typeface="Century Gothic" panose="020B0502020202020204" pitchFamily="34" charset="0"/>
                </a:rPr>
                <a:t> </a:t>
              </a:r>
              <a:r>
                <a:rPr lang="de-DE" sz="3200" kern="1200" dirty="0" err="1" smtClean="0">
                  <a:latin typeface="Century Gothic" panose="020B0502020202020204" pitchFamily="34" charset="0"/>
                </a:rPr>
                <a:t>Pluripotenz</a:t>
              </a:r>
              <a:endParaRPr lang="de-DE" sz="3200" kern="1200" dirty="0">
                <a:latin typeface="Century Gothic" panose="020B0502020202020204" pitchFamily="34" charset="0"/>
              </a:endParaRPr>
            </a:p>
            <a:p>
              <a:pPr marL="285750" lvl="1" indent="-285750" algn="l" defTabSz="1422400"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de-DE" sz="3200" kern="1200" dirty="0">
                <a:latin typeface="Century Gothic" panose="020B0502020202020204" pitchFamily="34" charset="0"/>
              </a:endParaRPr>
            </a:p>
            <a:p>
              <a:pPr marL="0" lvl="1" algn="l" defTabSz="1422400">
                <a:spcBef>
                  <a:spcPct val="0"/>
                </a:spcBef>
                <a:spcAft>
                  <a:spcPct val="15000"/>
                </a:spcAft>
              </a:pPr>
              <a:r>
                <a:rPr lang="de-DE" sz="3200" b="1" kern="1200" dirty="0" smtClean="0">
                  <a:latin typeface="Century Gothic" panose="020B0502020202020204" pitchFamily="34" charset="0"/>
                </a:rPr>
                <a:t>   Jetzt: </a:t>
              </a:r>
              <a:endParaRPr lang="de-DE" sz="3200" kern="1200" dirty="0">
                <a:latin typeface="Century Gothic" panose="020B0502020202020204" pitchFamily="34" charset="0"/>
              </a:endParaRPr>
            </a:p>
            <a:p>
              <a:pPr marL="457200" lvl="1" indent="-457200" algn="l" defTabSz="1422400"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de-DE" sz="3200" kern="1200" dirty="0" err="1" smtClean="0">
                  <a:latin typeface="Century Gothic" panose="020B0502020202020204" pitchFamily="34" charset="0"/>
                </a:rPr>
                <a:t>mRNA</a:t>
              </a:r>
              <a:r>
                <a:rPr lang="de-DE" sz="3200" kern="1200" dirty="0" smtClean="0">
                  <a:latin typeface="Century Gothic" panose="020B0502020202020204" pitchFamily="34" charset="0"/>
                </a:rPr>
                <a:t>, synthetische Proteine, veränderte Genexpression </a:t>
              </a:r>
              <a:r>
                <a:rPr lang="de-DE" sz="3200" kern="1200" dirty="0" smtClean="0">
                  <a:latin typeface="Century Gothic" panose="020B0502020202020204" pitchFamily="34" charset="0"/>
                  <a:sym typeface="Wingdings" panose="05000000000000000000" pitchFamily="2" charset="2"/>
                </a:rPr>
                <a:t></a:t>
              </a:r>
              <a:r>
                <a:rPr lang="de-DE" sz="3200" kern="1200" dirty="0" smtClean="0">
                  <a:latin typeface="Century Gothic" panose="020B0502020202020204" pitchFamily="34" charset="0"/>
                </a:rPr>
                <a:t> ungefährlicher</a:t>
              </a:r>
              <a:endParaRPr lang="de-DE" sz="3200" kern="1200" dirty="0">
                <a:latin typeface="Century Gothic" panose="020B0502020202020204" pitchFamily="34" charset="0"/>
              </a:endParaRPr>
            </a:p>
            <a:p>
              <a:pPr marL="285750" lvl="1" indent="-285750" algn="l" defTabSz="1422400"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de-DE" sz="3200" kern="1200" dirty="0">
                <a:latin typeface="Century Gothic" panose="020B0502020202020204" pitchFamily="34" charset="0"/>
              </a:endParaRPr>
            </a:p>
            <a:p>
              <a:pPr marL="0" lvl="1" algn="l" defTabSz="1422400">
                <a:spcBef>
                  <a:spcPct val="0"/>
                </a:spcBef>
                <a:spcAft>
                  <a:spcPct val="15000"/>
                </a:spcAft>
              </a:pPr>
              <a:r>
                <a:rPr lang="de-DE" sz="3200" b="1" kern="1200" dirty="0" smtClean="0">
                  <a:latin typeface="Century Gothic" panose="020B0502020202020204" pitchFamily="34" charset="0"/>
                </a:rPr>
                <a:t>   Heute:</a:t>
              </a:r>
              <a:endParaRPr lang="de-DE" sz="3200" kern="1200" dirty="0">
                <a:latin typeface="Century Gothic" panose="020B0502020202020204" pitchFamily="34" charset="0"/>
              </a:endParaRPr>
            </a:p>
            <a:p>
              <a:pPr marL="457200" lvl="1" indent="-457200" algn="l" defTabSz="1422400"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de-DE" sz="3200" kern="1200" dirty="0" smtClean="0">
                  <a:latin typeface="Century Gothic" panose="020B0502020202020204" pitchFamily="34" charset="0"/>
                </a:rPr>
                <a:t>nur Anwendung in der Forschung, keine klinische Anwendung</a:t>
              </a:r>
              <a:endParaRPr lang="de-DE" sz="3200" kern="1200" dirty="0">
                <a:latin typeface="Century Gothic" panose="020B0502020202020204" pitchFamily="34" charset="0"/>
              </a:endParaRPr>
            </a:p>
            <a:p>
              <a:pPr marL="457200" lvl="1" indent="-457200" algn="l" defTabSz="1422400"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de-DE" sz="3200" kern="1200" dirty="0" smtClean="0">
                  <a:latin typeface="Century Gothic" panose="020B0502020202020204" pitchFamily="34" charset="0"/>
                </a:rPr>
                <a:t>Mögliche Anwendungen: Neurologische Erkrankungen (Morbus Parkinson, Chorea Huntington,…), Blutkrankheiten, Muskelerkrankungen, metabolische Erkrankungen, degenerative Erkrankungen (Herzinfarkt)</a:t>
              </a:r>
              <a:endParaRPr lang="de-DE" sz="3200" kern="1200" dirty="0">
                <a:latin typeface="Century Gothic" panose="020B0502020202020204" pitchFamily="34" charset="0"/>
              </a:endParaRPr>
            </a:p>
            <a:p>
              <a:pPr marL="285750" lvl="1" indent="-285750" algn="l" defTabSz="1422400"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de-DE" sz="3200" kern="1200" dirty="0">
                <a:latin typeface="Century Gothic" panose="020B0502020202020204" pitchFamily="34" charset="0"/>
              </a:endParaRPr>
            </a:p>
            <a:p>
              <a:pPr marL="0" lvl="1" algn="l" defTabSz="1422400">
                <a:spcBef>
                  <a:spcPct val="0"/>
                </a:spcBef>
                <a:spcAft>
                  <a:spcPct val="15000"/>
                </a:spcAft>
              </a:pPr>
              <a:r>
                <a:rPr lang="de-DE" sz="3200" b="1" kern="1200" dirty="0" smtClean="0">
                  <a:latin typeface="Century Gothic" panose="020B0502020202020204" pitchFamily="34" charset="0"/>
                </a:rPr>
                <a:t>   Vorteile: </a:t>
              </a:r>
              <a:endParaRPr lang="de-DE" sz="3200" kern="1200" dirty="0">
                <a:latin typeface="Century Gothic" panose="020B0502020202020204" pitchFamily="34" charset="0"/>
              </a:endParaRPr>
            </a:p>
            <a:p>
              <a:pPr marL="457200" lvl="1" indent="-457200" algn="l" defTabSz="1422400"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de-DE" sz="3200" kern="1200" dirty="0" smtClean="0">
                  <a:latin typeface="Century Gothic" panose="020B0502020202020204" pitchFamily="34" charset="0"/>
                </a:rPr>
                <a:t>keine Immunsuppression notwendig, unabhängig von Organspende, moralisch unbedenklich</a:t>
              </a:r>
              <a:endParaRPr lang="de-DE" sz="3200" kern="1200" dirty="0">
                <a:latin typeface="Century Gothic" panose="020B0502020202020204" pitchFamily="34" charset="0"/>
              </a:endParaRPr>
            </a:p>
            <a:p>
              <a:pPr marL="457200" lvl="1" indent="-457200" algn="l" defTabSz="1422400"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de-DE" sz="3200" kern="1200" dirty="0" smtClean="0">
                  <a:latin typeface="Century Gothic" panose="020B0502020202020204" pitchFamily="34" charset="0"/>
                </a:rPr>
                <a:t>Probleme: wie ES </a:t>
              </a:r>
              <a:r>
                <a:rPr lang="de-DE" sz="3200" kern="1200" dirty="0" smtClean="0">
                  <a:latin typeface="Century Gothic" panose="020B0502020202020204" pitchFamily="34" charset="0"/>
                  <a:sym typeface="Wingdings" panose="05000000000000000000" pitchFamily="2" charset="2"/>
                </a:rPr>
                <a:t></a:t>
              </a:r>
              <a:r>
                <a:rPr lang="de-DE" sz="3200" kern="1200" dirty="0" smtClean="0">
                  <a:latin typeface="Century Gothic" panose="020B0502020202020204" pitchFamily="34" charset="0"/>
                </a:rPr>
                <a:t> anfällig für Tumorbildung, Gewinnung momentan noch ineffizient und zeitaufwendig</a:t>
              </a:r>
              <a:endParaRPr lang="de-DE" sz="3200" kern="12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7" name="Textfeld 6"/>
          <p:cNvSpPr txBox="1"/>
          <p:nvPr/>
        </p:nvSpPr>
        <p:spPr>
          <a:xfrm>
            <a:off x="8146473" y="10676804"/>
            <a:ext cx="199231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200" b="1" dirty="0" smtClean="0">
                <a:latin typeface="Century Gothic" panose="020B0502020202020204" pitchFamily="34" charset="0"/>
              </a:rPr>
              <a:t>Stammzellen:</a:t>
            </a:r>
          </a:p>
          <a:p>
            <a:r>
              <a:rPr lang="de-DE" sz="7200" b="1" dirty="0" smtClean="0">
                <a:latin typeface="Century Gothic" panose="020B0502020202020204" pitchFamily="34" charset="0"/>
              </a:rPr>
              <a:t>Was sind sie?</a:t>
            </a:r>
          </a:p>
          <a:p>
            <a:r>
              <a:rPr lang="de-DE" sz="7200" b="1" dirty="0" smtClean="0">
                <a:latin typeface="Century Gothic" panose="020B0502020202020204" pitchFamily="34" charset="0"/>
              </a:rPr>
              <a:t>Was können sie?</a:t>
            </a:r>
            <a:endParaRPr lang="de-DE" sz="7200" b="1" dirty="0">
              <a:latin typeface="Century Gothic" panose="020B0502020202020204" pitchFamily="34" charset="0"/>
            </a:endParaRPr>
          </a:p>
        </p:txBody>
      </p:sp>
      <p:pic>
        <p:nvPicPr>
          <p:cNvPr id="22" name="Grafik 2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17" r="20597"/>
          <a:stretch/>
        </p:blipFill>
        <p:spPr>
          <a:xfrm>
            <a:off x="1532471" y="9562775"/>
            <a:ext cx="5893524" cy="4714029"/>
          </a:xfrm>
          <a:prstGeom prst="rect">
            <a:avLst/>
          </a:prstGeom>
        </p:spPr>
      </p:pic>
      <p:sp>
        <p:nvSpPr>
          <p:cNvPr id="29" name="Rechteck 28"/>
          <p:cNvSpPr/>
          <p:nvPr/>
        </p:nvSpPr>
        <p:spPr>
          <a:xfrm>
            <a:off x="10914494" y="16903885"/>
            <a:ext cx="8255244" cy="24714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de-DE" sz="3200" b="1" dirty="0" smtClean="0">
                <a:latin typeface="Century Gothic" panose="020B0502020202020204" pitchFamily="34" charset="0"/>
              </a:rPr>
              <a:t>Definition:</a:t>
            </a:r>
          </a:p>
          <a:p>
            <a:pPr lvl="0"/>
            <a:r>
              <a:rPr lang="de-DE" sz="3200" dirty="0" smtClean="0">
                <a:latin typeface="Century Gothic" panose="020B0502020202020204" pitchFamily="34" charset="0"/>
              </a:rPr>
              <a:t>Adulte </a:t>
            </a:r>
            <a:r>
              <a:rPr lang="de-DE" sz="3200" dirty="0">
                <a:latin typeface="Century Gothic" panose="020B0502020202020204" pitchFamily="34" charset="0"/>
              </a:rPr>
              <a:t>Stammzellen sind Stammzellen, die ab der Geburt vorhanden sind. Sie regenerieren verletztes Gewebe und kurzlebige Zellen. Allerdings können sie sich nur in ein spezielles Gewebe ausdifferenzieren, d.h., sie sind multipotent. </a:t>
            </a:r>
            <a:endParaRPr lang="de-DE" sz="3200" dirty="0" smtClean="0">
              <a:latin typeface="Century Gothic" panose="020B0502020202020204" pitchFamily="34" charset="0"/>
            </a:endParaRPr>
          </a:p>
          <a:p>
            <a:pPr lvl="0"/>
            <a:endParaRPr lang="de-DE" sz="3200" dirty="0">
              <a:latin typeface="Century Gothic" panose="020B0502020202020204" pitchFamily="34" charset="0"/>
            </a:endParaRPr>
          </a:p>
          <a:p>
            <a:pPr lvl="0"/>
            <a:r>
              <a:rPr lang="de-DE" sz="3200" b="1" dirty="0">
                <a:latin typeface="Century Gothic" panose="020B0502020202020204" pitchFamily="34" charset="0"/>
              </a:rPr>
              <a:t>Gewinnung von adulten </a:t>
            </a:r>
            <a:r>
              <a:rPr lang="de-DE" sz="3200" b="1" dirty="0" smtClean="0">
                <a:latin typeface="Century Gothic" panose="020B0502020202020204" pitchFamily="34" charset="0"/>
              </a:rPr>
              <a:t>Stammzellen: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200" dirty="0" smtClean="0">
                <a:latin typeface="Century Gothic" panose="020B0502020202020204" pitchFamily="34" charset="0"/>
              </a:rPr>
              <a:t>Vorkommen </a:t>
            </a:r>
            <a:r>
              <a:rPr lang="de-DE" sz="3200" dirty="0">
                <a:latin typeface="Century Gothic" panose="020B0502020202020204" pitchFamily="34" charset="0"/>
              </a:rPr>
              <a:t>in „Stammzellnischen</a:t>
            </a:r>
            <a:r>
              <a:rPr lang="de-DE" sz="3200" dirty="0" smtClean="0">
                <a:latin typeface="Century Gothic" panose="020B0502020202020204" pitchFamily="34" charset="0"/>
              </a:rPr>
              <a:t>“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200" dirty="0" smtClean="0">
                <a:latin typeface="Century Gothic" panose="020B0502020202020204" pitchFamily="34" charset="0"/>
              </a:rPr>
              <a:t>Beispiele </a:t>
            </a:r>
            <a:r>
              <a:rPr lang="de-DE" sz="3200" dirty="0">
                <a:latin typeface="Century Gothic" panose="020B0502020202020204" pitchFamily="34" charset="0"/>
              </a:rPr>
              <a:t>für „Stammzellnischen“ sind Haut, Darm, Leber, Knochenmark, </a:t>
            </a:r>
            <a:r>
              <a:rPr lang="de-DE" sz="3200" dirty="0" smtClean="0">
                <a:latin typeface="Century Gothic" panose="020B0502020202020204" pitchFamily="34" charset="0"/>
              </a:rPr>
              <a:t>Blut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200" dirty="0" smtClean="0">
                <a:latin typeface="Century Gothic" panose="020B0502020202020204" pitchFamily="34" charset="0"/>
              </a:rPr>
              <a:t>aufwändig</a:t>
            </a:r>
            <a:r>
              <a:rPr lang="de-DE" sz="3200" dirty="0">
                <a:latin typeface="Century Gothic" panose="020B0502020202020204" pitchFamily="34" charset="0"/>
              </a:rPr>
              <a:t>, da nur sehr geringer Anteil an Stammzellen im Gewebe vorhanden </a:t>
            </a:r>
            <a:r>
              <a:rPr lang="de-DE" sz="3200" dirty="0" smtClean="0">
                <a:latin typeface="Century Gothic" panose="020B0502020202020204" pitchFamily="34" charset="0"/>
              </a:rPr>
              <a:t>ist</a:t>
            </a:r>
            <a:endParaRPr lang="de-DE" sz="3200" dirty="0">
              <a:latin typeface="Century Gothic" panose="020B0502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>
                <a:latin typeface="Century Gothic" panose="020B0502020202020204" pitchFamily="34" charset="0"/>
              </a:rPr>
              <a:t>bisher nur aus Knochenmark </a:t>
            </a:r>
            <a:r>
              <a:rPr lang="de-DE" sz="3200" dirty="0" smtClean="0">
                <a:latin typeface="Century Gothic" panose="020B0502020202020204" pitchFamily="34" charset="0"/>
              </a:rPr>
              <a:t>gewonnen</a:t>
            </a:r>
            <a:endParaRPr lang="de-DE" sz="3200" dirty="0">
              <a:latin typeface="Century Gothic" panose="020B0502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>
                <a:latin typeface="Century Gothic" panose="020B0502020202020204" pitchFamily="34" charset="0"/>
              </a:rPr>
              <a:t>Vermehrung der entnommenen adulten Stammzellen außerhalb des Körpers kaum </a:t>
            </a:r>
            <a:r>
              <a:rPr lang="de-DE" sz="3200" dirty="0" smtClean="0">
                <a:latin typeface="Century Gothic" panose="020B0502020202020204" pitchFamily="34" charset="0"/>
              </a:rPr>
              <a:t>möglich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sz="3200" dirty="0">
              <a:latin typeface="Century Gothic" panose="020B0502020202020204" pitchFamily="34" charset="0"/>
            </a:endParaRPr>
          </a:p>
          <a:p>
            <a:pPr lvl="0"/>
            <a:r>
              <a:rPr lang="de-DE" sz="3200" b="1" dirty="0" smtClean="0">
                <a:latin typeface="Century Gothic" panose="020B0502020202020204" pitchFamily="34" charset="0"/>
              </a:rPr>
              <a:t>Plastizität: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200" dirty="0" smtClean="0">
                <a:latin typeface="Century Gothic" panose="020B0502020202020204" pitchFamily="34" charset="0"/>
              </a:rPr>
              <a:t>Potenzial </a:t>
            </a:r>
            <a:r>
              <a:rPr lang="de-DE" sz="3200" dirty="0">
                <a:latin typeface="Century Gothic" panose="020B0502020202020204" pitchFamily="34" charset="0"/>
              </a:rPr>
              <a:t>sich in jede Zelle des </a:t>
            </a:r>
            <a:r>
              <a:rPr lang="de-DE" sz="3200" dirty="0" smtClean="0">
                <a:latin typeface="Century Gothic" panose="020B0502020202020204" pitchFamily="34" charset="0"/>
              </a:rPr>
              <a:t>Körpers zu entwickeln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200" dirty="0">
                <a:latin typeface="Century Gothic" panose="020B0502020202020204" pitchFamily="34" charset="0"/>
              </a:rPr>
              <a:t>k</a:t>
            </a:r>
            <a:r>
              <a:rPr lang="de-DE" sz="3200" dirty="0" smtClean="0">
                <a:latin typeface="Century Gothic" panose="020B0502020202020204" pitchFamily="34" charset="0"/>
              </a:rPr>
              <a:t>eine </a:t>
            </a:r>
            <a:r>
              <a:rPr lang="de-DE" sz="3200" dirty="0">
                <a:latin typeface="Century Gothic" panose="020B0502020202020204" pitchFamily="34" charset="0"/>
              </a:rPr>
              <a:t>Abstoßungsreaktion bei </a:t>
            </a:r>
            <a:r>
              <a:rPr lang="de-DE" sz="3200" dirty="0" smtClean="0">
                <a:latin typeface="Century Gothic" panose="020B0502020202020204" pitchFamily="34" charset="0"/>
              </a:rPr>
              <a:t>Transplantation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200" dirty="0">
                <a:latin typeface="Century Gothic" panose="020B0502020202020204" pitchFamily="34" charset="0"/>
              </a:rPr>
              <a:t>k</a:t>
            </a:r>
            <a:r>
              <a:rPr lang="de-DE" sz="3200" dirty="0" smtClean="0">
                <a:latin typeface="Century Gothic" panose="020B0502020202020204" pitchFamily="34" charset="0"/>
              </a:rPr>
              <a:t>eine ethischen/moralischen Konflikte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200" dirty="0">
                <a:latin typeface="Century Gothic" panose="020B0502020202020204" pitchFamily="34" charset="0"/>
              </a:rPr>
              <a:t>e</a:t>
            </a:r>
            <a:r>
              <a:rPr lang="de-DE" sz="3200" dirty="0" smtClean="0">
                <a:latin typeface="Century Gothic" panose="020B0502020202020204" pitchFamily="34" charset="0"/>
              </a:rPr>
              <a:t>inige </a:t>
            </a:r>
            <a:r>
              <a:rPr lang="de-DE" sz="3200" dirty="0">
                <a:latin typeface="Century Gothic" panose="020B0502020202020204" pitchFamily="34" charset="0"/>
              </a:rPr>
              <a:t>Arten der adulten Stammzellen können sich nicht über die Grenzen der Keimblätter </a:t>
            </a:r>
            <a:r>
              <a:rPr lang="de-DE" sz="3200" dirty="0" smtClean="0">
                <a:latin typeface="Century Gothic" panose="020B0502020202020204" pitchFamily="34" charset="0"/>
              </a:rPr>
              <a:t>hinaus differenzieren</a:t>
            </a:r>
          </a:p>
          <a:p>
            <a:pPr lvl="1"/>
            <a:endParaRPr lang="de-DE" sz="3200" dirty="0">
              <a:latin typeface="Century Gothic" panose="020B0502020202020204" pitchFamily="34" charset="0"/>
            </a:endParaRPr>
          </a:p>
          <a:p>
            <a:pPr lvl="0"/>
            <a:r>
              <a:rPr lang="de-DE" sz="3200" b="1" dirty="0" smtClean="0">
                <a:latin typeface="Century Gothic" panose="020B0502020202020204" pitchFamily="34" charset="0"/>
              </a:rPr>
              <a:t>Identifizierung/Isolierung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200" dirty="0" smtClean="0">
                <a:latin typeface="Century Gothic" panose="020B0502020202020204" pitchFamily="34" charset="0"/>
              </a:rPr>
              <a:t>z.B</a:t>
            </a:r>
            <a:r>
              <a:rPr lang="de-DE" sz="3200" dirty="0">
                <a:latin typeface="Century Gothic" panose="020B0502020202020204" pitchFamily="34" charset="0"/>
              </a:rPr>
              <a:t>. mit Farbstoffen versehene molekulare Marker (Antikörper) binden an spezifische Oberflächenstrukturen (Antigene) der </a:t>
            </a:r>
            <a:r>
              <a:rPr lang="de-DE" sz="3200" dirty="0" smtClean="0">
                <a:latin typeface="Century Gothic" panose="020B0502020202020204" pitchFamily="34" charset="0"/>
              </a:rPr>
              <a:t>Stammzellen,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200" dirty="0">
                <a:latin typeface="Century Gothic" panose="020B0502020202020204" pitchFamily="34" charset="0"/>
              </a:rPr>
              <a:t>z</a:t>
            </a:r>
            <a:r>
              <a:rPr lang="de-DE" sz="3200" dirty="0" smtClean="0">
                <a:latin typeface="Century Gothic" panose="020B0502020202020204" pitchFamily="34" charset="0"/>
              </a:rPr>
              <a:t>.B. Trennung </a:t>
            </a:r>
            <a:r>
              <a:rPr lang="de-DE" sz="3200" dirty="0">
                <a:latin typeface="Century Gothic" panose="020B0502020202020204" pitchFamily="34" charset="0"/>
              </a:rPr>
              <a:t>der Zellsuspension nach Dichte, Antikörpern und anderen Merkmalen.</a:t>
            </a:r>
          </a:p>
          <a:p>
            <a:pPr lvl="0"/>
            <a:endParaRPr lang="de-DE" sz="3200" dirty="0" smtClean="0">
              <a:latin typeface="Century Gothic" panose="020B0502020202020204" pitchFamily="34" charset="0"/>
            </a:endParaRPr>
          </a:p>
          <a:p>
            <a:pPr lvl="0"/>
            <a:r>
              <a:rPr lang="de-DE" sz="3200" b="1" dirty="0" smtClean="0">
                <a:latin typeface="Century Gothic" panose="020B0502020202020204" pitchFamily="34" charset="0"/>
              </a:rPr>
              <a:t>Klinische Anwendung</a:t>
            </a:r>
            <a:endParaRPr lang="de-DE" sz="3200" b="1" dirty="0">
              <a:latin typeface="Century Gothic" panose="020B0502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200" dirty="0" smtClean="0">
                <a:latin typeface="Century Gothic" panose="020B0502020202020204" pitchFamily="34" charset="0"/>
              </a:rPr>
              <a:t>Heilung von Lungen- </a:t>
            </a:r>
            <a:r>
              <a:rPr lang="de-DE" sz="3200" dirty="0">
                <a:latin typeface="Century Gothic" panose="020B0502020202020204" pitchFamily="34" charset="0"/>
              </a:rPr>
              <a:t>und </a:t>
            </a:r>
            <a:r>
              <a:rPr lang="de-DE" sz="3200" dirty="0" smtClean="0">
                <a:latin typeface="Century Gothic" panose="020B0502020202020204" pitchFamily="34" charset="0"/>
              </a:rPr>
              <a:t>Darmkrankheiten – </a:t>
            </a:r>
            <a:r>
              <a:rPr lang="de-DE" sz="3200" dirty="0">
                <a:latin typeface="Century Gothic" panose="020B0502020202020204" pitchFamily="34" charset="0"/>
              </a:rPr>
              <a:t>vielversprechende </a:t>
            </a:r>
            <a:r>
              <a:rPr lang="de-DE" sz="3200" dirty="0" smtClean="0">
                <a:latin typeface="Century Gothic" panose="020B0502020202020204" pitchFamily="34" charset="0"/>
              </a:rPr>
              <a:t>Tierversuche</a:t>
            </a:r>
            <a:endParaRPr lang="de-DE" sz="3200" dirty="0">
              <a:latin typeface="Century Gothic" panose="020B0502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200" dirty="0" smtClean="0">
                <a:latin typeface="Century Gothic" panose="020B0502020202020204" pitchFamily="34" charset="0"/>
              </a:rPr>
              <a:t>Regeneration on Haut - eine Biopsie von einem cm²  kann die Haut von 10000 Menschen erneuern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3200" dirty="0" smtClean="0">
                <a:latin typeface="Century Gothic" panose="020B0502020202020204" pitchFamily="34" charset="0"/>
              </a:rPr>
              <a:t>Heilung von Leukämie</a:t>
            </a:r>
            <a:endParaRPr lang="de-DE" sz="3200" dirty="0">
              <a:latin typeface="Century Gothic" panose="020B0502020202020204" pitchFamily="34" charset="0"/>
            </a:endParaRPr>
          </a:p>
        </p:txBody>
      </p:sp>
      <p:sp>
        <p:nvSpPr>
          <p:cNvPr id="28" name="Rectangle 10"/>
          <p:cNvSpPr>
            <a:spLocks noChangeArrowheads="1"/>
          </p:cNvSpPr>
          <p:nvPr/>
        </p:nvSpPr>
        <p:spPr bwMode="auto">
          <a:xfrm>
            <a:off x="1532472" y="16600446"/>
            <a:ext cx="8315392" cy="23729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152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tabLst>
                <a:tab pos="152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tabLst>
                <a:tab pos="152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tabLst>
                <a:tab pos="152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tabLst>
                <a:tab pos="152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tabLst>
                <a:tab pos="152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tabLst>
                <a:tab pos="152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tabLst>
                <a:tab pos="152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tabLst>
                <a:tab pos="152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de-DE" sz="3200" b="1" dirty="0" smtClean="0">
                <a:latin typeface="Century Gothic" panose="020B0502020202020204" pitchFamily="34" charset="0"/>
              </a:rPr>
              <a:t>Definition:</a:t>
            </a:r>
            <a:endParaRPr lang="de-DE" sz="3200" b="1" dirty="0">
              <a:latin typeface="Century Gothic" panose="020B0502020202020204" pitchFamily="34" charset="0"/>
            </a:endParaRPr>
          </a:p>
          <a:p>
            <a:r>
              <a:rPr lang="de-DE" sz="3200" dirty="0" smtClean="0">
                <a:latin typeface="Century Gothic" panose="020B0502020202020204" pitchFamily="34" charset="0"/>
              </a:rPr>
              <a:t>aus </a:t>
            </a:r>
            <a:r>
              <a:rPr lang="de-DE" sz="3200" dirty="0">
                <a:latin typeface="Century Gothic" panose="020B0502020202020204" pitchFamily="34" charset="0"/>
              </a:rPr>
              <a:t>einem Embryo </a:t>
            </a:r>
            <a:r>
              <a:rPr lang="de-DE" sz="3200" dirty="0" smtClean="0">
                <a:latin typeface="Century Gothic" panose="020B0502020202020204" pitchFamily="34" charset="0"/>
              </a:rPr>
              <a:t>gewonnen: </a:t>
            </a:r>
            <a:endParaRPr lang="de-DE" sz="3200" dirty="0">
              <a:latin typeface="Century Gothic" panose="020B0502020202020204" pitchFamily="34" charset="0"/>
            </a:endParaRPr>
          </a:p>
          <a:p>
            <a:r>
              <a:rPr lang="de-DE" sz="3200" u="sng" dirty="0">
                <a:latin typeface="Century Gothic" panose="020B0502020202020204" pitchFamily="34" charset="0"/>
              </a:rPr>
              <a:t>Zygote (nach Befruchtung)</a:t>
            </a:r>
            <a:r>
              <a:rPr lang="de-DE" sz="3200" dirty="0">
                <a:latin typeface="Century Gothic" panose="020B0502020202020204" pitchFamily="34" charset="0"/>
              </a:rPr>
              <a:t> </a:t>
            </a:r>
            <a:endParaRPr lang="de-DE" sz="3200" dirty="0" smtClean="0">
              <a:latin typeface="Century Gothic" panose="020B0502020202020204" pitchFamily="34" charset="0"/>
            </a:endParaRPr>
          </a:p>
          <a:p>
            <a:pPr marL="457200" indent="-457200">
              <a:buFont typeface="Wingdings" pitchFamily="2" charset="2"/>
              <a:buChar char="à"/>
            </a:pPr>
            <a:r>
              <a:rPr lang="de-DE" sz="3200" dirty="0" err="1" smtClean="0">
                <a:latin typeface="Century Gothic" panose="020B0502020202020204" pitchFamily="34" charset="0"/>
              </a:rPr>
              <a:t>Totipotent</a:t>
            </a:r>
            <a:r>
              <a:rPr lang="de-DE" sz="3200" dirty="0" smtClean="0">
                <a:latin typeface="Century Gothic" panose="020B0502020202020204" pitchFamily="34" charset="0"/>
              </a:rPr>
              <a:t> </a:t>
            </a:r>
          </a:p>
          <a:p>
            <a:pPr marL="457200" indent="-457200">
              <a:buFont typeface="Wingdings" pitchFamily="2" charset="2"/>
              <a:buChar char="à"/>
            </a:pPr>
            <a:r>
              <a:rPr lang="de-DE" sz="3200" dirty="0" smtClean="0">
                <a:latin typeface="Century Gothic" panose="020B0502020202020204" pitchFamily="34" charset="0"/>
              </a:rPr>
              <a:t>können </a:t>
            </a:r>
            <a:r>
              <a:rPr lang="de-DE" sz="3200" dirty="0">
                <a:latin typeface="Century Gothic" panose="020B0502020202020204" pitchFamily="34" charset="0"/>
              </a:rPr>
              <a:t>Organismus ausbilden </a:t>
            </a:r>
          </a:p>
          <a:p>
            <a:r>
              <a:rPr lang="de-DE" sz="3200" u="sng" dirty="0" err="1" smtClean="0">
                <a:latin typeface="Century Gothic" panose="020B0502020202020204" pitchFamily="34" charset="0"/>
              </a:rPr>
              <a:t>Blastozyste</a:t>
            </a:r>
            <a:r>
              <a:rPr lang="de-DE" sz="3200" u="sng" dirty="0" smtClean="0">
                <a:latin typeface="Century Gothic" panose="020B0502020202020204" pitchFamily="34" charset="0"/>
              </a:rPr>
              <a:t> </a:t>
            </a:r>
            <a:r>
              <a:rPr lang="de-DE" sz="3200" u="sng" dirty="0">
                <a:latin typeface="Century Gothic" panose="020B0502020202020204" pitchFamily="34" charset="0"/>
              </a:rPr>
              <a:t>(ca. 5-6 </a:t>
            </a:r>
            <a:r>
              <a:rPr lang="de-DE" sz="3200" u="sng" dirty="0" smtClean="0">
                <a:latin typeface="Century Gothic" panose="020B0502020202020204" pitchFamily="34" charset="0"/>
              </a:rPr>
              <a:t>Tage </a:t>
            </a:r>
            <a:r>
              <a:rPr lang="de-DE" sz="3200" u="sng" dirty="0">
                <a:latin typeface="Century Gothic" panose="020B0502020202020204" pitchFamily="34" charset="0"/>
              </a:rPr>
              <a:t>nach </a:t>
            </a:r>
            <a:r>
              <a:rPr lang="de-DE" sz="3200" u="sng" dirty="0" smtClean="0">
                <a:latin typeface="Century Gothic" panose="020B0502020202020204" pitchFamily="34" charset="0"/>
              </a:rPr>
              <a:t>der Befruchtung) </a:t>
            </a:r>
          </a:p>
          <a:p>
            <a:r>
              <a:rPr lang="de-DE" sz="3200" dirty="0" smtClean="0">
                <a:latin typeface="Century Gothic" panose="020B0502020202020204" pitchFamily="34" charset="0"/>
                <a:sym typeface="Wingdings" panose="05000000000000000000" pitchFamily="2" charset="2"/>
              </a:rPr>
              <a:t> </a:t>
            </a:r>
            <a:r>
              <a:rPr lang="de-DE" sz="3200" dirty="0" err="1" smtClean="0">
                <a:latin typeface="Century Gothic" panose="020B0502020202020204" pitchFamily="34" charset="0"/>
              </a:rPr>
              <a:t>Pluripotent</a:t>
            </a:r>
            <a:r>
              <a:rPr lang="de-DE" sz="3200" dirty="0" smtClean="0">
                <a:latin typeface="Century Gothic" panose="020B0502020202020204" pitchFamily="34" charset="0"/>
              </a:rPr>
              <a:t> </a:t>
            </a:r>
          </a:p>
          <a:p>
            <a:pPr marL="457200" indent="-457200">
              <a:buFont typeface="Wingdings" pitchFamily="2" charset="2"/>
              <a:buChar char="à"/>
            </a:pPr>
            <a:r>
              <a:rPr lang="de-DE" sz="3200" dirty="0" smtClean="0">
                <a:latin typeface="Century Gothic" panose="020B0502020202020204" pitchFamily="34" charset="0"/>
              </a:rPr>
              <a:t>können </a:t>
            </a:r>
            <a:r>
              <a:rPr lang="de-DE" sz="3200" dirty="0">
                <a:latin typeface="Century Gothic" panose="020B0502020202020204" pitchFamily="34" charset="0"/>
              </a:rPr>
              <a:t>die drei Keimblätter </a:t>
            </a:r>
            <a:r>
              <a:rPr lang="de-DE" sz="3200" dirty="0" smtClean="0">
                <a:latin typeface="Century Gothic" panose="020B0502020202020204" pitchFamily="34" charset="0"/>
              </a:rPr>
              <a:t>ausbilden</a:t>
            </a:r>
          </a:p>
          <a:p>
            <a:r>
              <a:rPr lang="de-DE" sz="3200" dirty="0">
                <a:latin typeface="Century Gothic" panose="020B0502020202020204" pitchFamily="34" charset="0"/>
              </a:rPr>
              <a:t> </a:t>
            </a:r>
            <a:r>
              <a:rPr lang="de-DE" sz="3200" dirty="0" smtClean="0">
                <a:latin typeface="Century Gothic" panose="020B0502020202020204" pitchFamily="34" charset="0"/>
              </a:rPr>
              <a:t>   (</a:t>
            </a:r>
            <a:r>
              <a:rPr lang="de-DE" sz="3200" dirty="0" err="1" smtClean="0">
                <a:latin typeface="Century Gothic" panose="020B0502020202020204" pitchFamily="34" charset="0"/>
              </a:rPr>
              <a:t>Ekto</a:t>
            </a:r>
            <a:r>
              <a:rPr lang="de-DE" sz="3200" dirty="0" smtClean="0">
                <a:latin typeface="Century Gothic" panose="020B0502020202020204" pitchFamily="34" charset="0"/>
              </a:rPr>
              <a:t>-</a:t>
            </a:r>
            <a:r>
              <a:rPr lang="de-DE" sz="3200" dirty="0">
                <a:latin typeface="Century Gothic" panose="020B0502020202020204" pitchFamily="34" charset="0"/>
              </a:rPr>
              <a:t>, </a:t>
            </a:r>
            <a:r>
              <a:rPr lang="de-DE" sz="3200" dirty="0" err="1">
                <a:latin typeface="Century Gothic" panose="020B0502020202020204" pitchFamily="34" charset="0"/>
              </a:rPr>
              <a:t>Meso</a:t>
            </a:r>
            <a:r>
              <a:rPr lang="de-DE" sz="3200" dirty="0">
                <a:latin typeface="Century Gothic" panose="020B0502020202020204" pitchFamily="34" charset="0"/>
              </a:rPr>
              <a:t>-, </a:t>
            </a:r>
            <a:r>
              <a:rPr lang="de-DE" sz="3200" dirty="0" err="1">
                <a:latin typeface="Century Gothic" panose="020B0502020202020204" pitchFamily="34" charset="0"/>
              </a:rPr>
              <a:t>Endoderm</a:t>
            </a:r>
            <a:r>
              <a:rPr lang="de-DE" sz="3200" dirty="0">
                <a:latin typeface="Century Gothic" panose="020B0502020202020204" pitchFamily="34" charset="0"/>
              </a:rPr>
              <a:t>)</a:t>
            </a:r>
          </a:p>
          <a:p>
            <a:r>
              <a:rPr lang="de-DE" sz="3200" dirty="0">
                <a:latin typeface="Century Gothic" panose="020B0502020202020204" pitchFamily="34" charset="0"/>
              </a:rPr>
              <a:t>  </a:t>
            </a:r>
          </a:p>
          <a:p>
            <a:r>
              <a:rPr lang="de-DE" sz="3200" b="1" dirty="0" smtClean="0">
                <a:latin typeface="Century Gothic" panose="020B0502020202020204" pitchFamily="34" charset="0"/>
              </a:rPr>
              <a:t>Herstellung:</a:t>
            </a:r>
            <a:endParaRPr lang="de-DE" sz="3200" dirty="0">
              <a:latin typeface="Century Gothic" panose="020B0502020202020204" pitchFamily="34" charset="0"/>
            </a:endParaRPr>
          </a:p>
          <a:p>
            <a:r>
              <a:rPr lang="de-DE" sz="3200" dirty="0">
                <a:latin typeface="Century Gothic" panose="020B0502020202020204" pitchFamily="34" charset="0"/>
              </a:rPr>
              <a:t>1. In vitro </a:t>
            </a:r>
            <a:r>
              <a:rPr lang="de-DE" sz="3200" dirty="0" err="1">
                <a:latin typeface="Century Gothic" panose="020B0502020202020204" pitchFamily="34" charset="0"/>
              </a:rPr>
              <a:t>fertilisation</a:t>
            </a:r>
            <a:r>
              <a:rPr lang="de-DE" sz="3200" dirty="0">
                <a:latin typeface="Century Gothic" panose="020B0502020202020204" pitchFamily="34" charset="0"/>
              </a:rPr>
              <a:t> </a:t>
            </a:r>
          </a:p>
          <a:p>
            <a:r>
              <a:rPr lang="de-DE" sz="3200" dirty="0">
                <a:latin typeface="Century Gothic" panose="020B0502020202020204" pitchFamily="34" charset="0"/>
              </a:rPr>
              <a:t>2. Therapeutisches Klonen </a:t>
            </a:r>
            <a:endParaRPr lang="de-DE" sz="3200" dirty="0" smtClean="0">
              <a:latin typeface="Century Gothic" panose="020B0502020202020204" pitchFamily="34" charset="0"/>
            </a:endParaRPr>
          </a:p>
          <a:p>
            <a:endParaRPr lang="de-DE" sz="3200" dirty="0">
              <a:latin typeface="Century Gothic" panose="020B0502020202020204" pitchFamily="34" charset="0"/>
            </a:endParaRPr>
          </a:p>
          <a:p>
            <a:r>
              <a:rPr lang="de-DE" sz="3200" b="1" dirty="0">
                <a:latin typeface="Century Gothic" panose="020B0502020202020204" pitchFamily="34" charset="0"/>
              </a:rPr>
              <a:t>Gesetzliche Grundlagen </a:t>
            </a:r>
          </a:p>
          <a:p>
            <a:r>
              <a:rPr lang="de-DE" sz="3200" u="sng" dirty="0">
                <a:latin typeface="Century Gothic" panose="020B0502020202020204" pitchFamily="34" charset="0"/>
              </a:rPr>
              <a:t>1990: Embryonenschutzgesetz (ESchG)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 smtClean="0">
                <a:latin typeface="Century Gothic" panose="020B0502020202020204" pitchFamily="34" charset="0"/>
              </a:rPr>
              <a:t>definierte </a:t>
            </a:r>
            <a:r>
              <a:rPr lang="de-DE" sz="3200" dirty="0">
                <a:latin typeface="Century Gothic" panose="020B0502020202020204" pitchFamily="34" charset="0"/>
              </a:rPr>
              <a:t>Embryo als befruchtete Eizelle vom Zeitpunkt der Kernverschmelzung an</a:t>
            </a:r>
          </a:p>
          <a:p>
            <a:r>
              <a:rPr lang="de-DE" sz="3200" u="sng" dirty="0" smtClean="0">
                <a:latin typeface="Century Gothic" panose="020B0502020202020204" pitchFamily="34" charset="0"/>
              </a:rPr>
              <a:t>2002/2008</a:t>
            </a:r>
            <a:r>
              <a:rPr lang="de-DE" sz="3200" u="sng" dirty="0">
                <a:latin typeface="Century Gothic" panose="020B0502020202020204" pitchFamily="34" charset="0"/>
              </a:rPr>
              <a:t>: Stammzellengesetz (</a:t>
            </a:r>
            <a:r>
              <a:rPr lang="de-DE" sz="3200" u="sng" dirty="0" err="1">
                <a:latin typeface="Century Gothic" panose="020B0502020202020204" pitchFamily="34" charset="0"/>
              </a:rPr>
              <a:t>StZG</a:t>
            </a:r>
            <a:r>
              <a:rPr lang="de-DE" sz="3200" u="sng" dirty="0">
                <a:latin typeface="Century Gothic" panose="020B0502020202020204" pitchFamily="34" charset="0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 smtClean="0">
                <a:latin typeface="Century Gothic" panose="020B0502020202020204" pitchFamily="34" charset="0"/>
              </a:rPr>
              <a:t>Ausnahmeregelung </a:t>
            </a:r>
            <a:r>
              <a:rPr lang="de-DE" sz="3200" dirty="0">
                <a:latin typeface="Century Gothic" panose="020B0502020202020204" pitchFamily="34" charset="0"/>
              </a:rPr>
              <a:t>des Verbots </a:t>
            </a:r>
            <a:r>
              <a:rPr lang="de-DE" sz="3200" dirty="0" smtClean="0">
                <a:latin typeface="Century Gothic" panose="020B0502020202020204" pitchFamily="34" charset="0"/>
              </a:rPr>
              <a:t>zur</a:t>
            </a:r>
          </a:p>
          <a:p>
            <a:r>
              <a:rPr lang="de-DE" sz="3200" dirty="0">
                <a:latin typeface="Century Gothic" panose="020B0502020202020204" pitchFamily="34" charset="0"/>
              </a:rPr>
              <a:t> </a:t>
            </a:r>
            <a:r>
              <a:rPr lang="de-DE" sz="3200" dirty="0" smtClean="0">
                <a:latin typeface="Century Gothic" panose="020B0502020202020204" pitchFamily="34" charset="0"/>
              </a:rPr>
              <a:t>  Einfuhr</a:t>
            </a:r>
            <a:r>
              <a:rPr lang="de-DE" sz="3200" dirty="0">
                <a:latin typeface="Century Gothic" panose="020B0502020202020204" pitchFamily="34" charset="0"/>
              </a:rPr>
              <a:t>, Herstellung und </a:t>
            </a:r>
            <a:r>
              <a:rPr lang="de-DE" sz="3200" dirty="0" smtClean="0">
                <a:latin typeface="Century Gothic" panose="020B0502020202020204" pitchFamily="34" charset="0"/>
              </a:rPr>
              <a:t>Verwendung</a:t>
            </a:r>
          </a:p>
          <a:p>
            <a:r>
              <a:rPr lang="de-DE" sz="3200" dirty="0">
                <a:latin typeface="Century Gothic" panose="020B0502020202020204" pitchFamily="34" charset="0"/>
              </a:rPr>
              <a:t> </a:t>
            </a:r>
            <a:r>
              <a:rPr lang="de-DE" sz="3200" dirty="0" smtClean="0">
                <a:latin typeface="Century Gothic" panose="020B0502020202020204" pitchFamily="34" charset="0"/>
              </a:rPr>
              <a:t>  </a:t>
            </a:r>
            <a:r>
              <a:rPr lang="de-DE" sz="3200" dirty="0">
                <a:latin typeface="Century Gothic" panose="020B0502020202020204" pitchFamily="34" charset="0"/>
              </a:rPr>
              <a:t>von ES zu </a:t>
            </a:r>
            <a:r>
              <a:rPr lang="de-DE" sz="3200" dirty="0" smtClean="0">
                <a:latin typeface="Century Gothic" panose="020B0502020202020204" pitchFamily="34" charset="0"/>
              </a:rPr>
              <a:t>hochrangigen</a:t>
            </a:r>
          </a:p>
          <a:p>
            <a:r>
              <a:rPr lang="de-DE" sz="3200" dirty="0">
                <a:latin typeface="Century Gothic" panose="020B0502020202020204" pitchFamily="34" charset="0"/>
              </a:rPr>
              <a:t> </a:t>
            </a:r>
            <a:r>
              <a:rPr lang="de-DE" sz="3200" dirty="0" smtClean="0">
                <a:latin typeface="Century Gothic" panose="020B0502020202020204" pitchFamily="34" charset="0"/>
              </a:rPr>
              <a:t>  </a:t>
            </a:r>
            <a:r>
              <a:rPr lang="de-DE" sz="3200" dirty="0">
                <a:latin typeface="Century Gothic" panose="020B0502020202020204" pitchFamily="34" charset="0"/>
              </a:rPr>
              <a:t>Forschungszwecken </a:t>
            </a:r>
            <a:endParaRPr lang="de-DE" sz="3200" dirty="0" smtClean="0">
              <a:latin typeface="Century Gothic" panose="020B0502020202020204" pitchFamily="34" charset="0"/>
            </a:endParaRPr>
          </a:p>
          <a:p>
            <a:r>
              <a:rPr lang="de-DE" sz="3200" dirty="0">
                <a:latin typeface="Century Gothic" panose="020B0502020202020204" pitchFamily="34" charset="0"/>
              </a:rPr>
              <a:t>	</a:t>
            </a:r>
            <a:r>
              <a:rPr lang="de-DE" sz="3200" dirty="0" smtClean="0">
                <a:latin typeface="Century Gothic" panose="020B0502020202020204" pitchFamily="34" charset="0"/>
              </a:rPr>
              <a:t> (falls diese </a:t>
            </a:r>
            <a:r>
              <a:rPr lang="de-DE" sz="3200" dirty="0">
                <a:latin typeface="Century Gothic" panose="020B0502020202020204" pitchFamily="34" charset="0"/>
              </a:rPr>
              <a:t>durch keine </a:t>
            </a:r>
            <a:r>
              <a:rPr lang="de-DE" sz="3200" dirty="0" smtClean="0">
                <a:latin typeface="Century Gothic" panose="020B0502020202020204" pitchFamily="34" charset="0"/>
              </a:rPr>
              <a:t>Tierversuche</a:t>
            </a:r>
          </a:p>
          <a:p>
            <a:r>
              <a:rPr lang="de-DE" sz="3200" dirty="0" smtClean="0">
                <a:latin typeface="Century Gothic" panose="020B0502020202020204" pitchFamily="34" charset="0"/>
              </a:rPr>
              <a:t>   ersetzbar sind), wenn:</a:t>
            </a:r>
            <a:endParaRPr lang="de-DE" sz="3200" dirty="0">
              <a:latin typeface="Century Gothic" panose="020B0502020202020204" pitchFamily="34" charset="0"/>
            </a:endParaRPr>
          </a:p>
          <a:p>
            <a:r>
              <a:rPr lang="de-DE" sz="3200" dirty="0" smtClean="0">
                <a:latin typeface="Century Gothic" panose="020B0502020202020204" pitchFamily="34" charset="0"/>
              </a:rPr>
              <a:t> </a:t>
            </a:r>
          </a:p>
          <a:p>
            <a:r>
              <a:rPr lang="de-DE" sz="3200" dirty="0" smtClean="0">
                <a:latin typeface="Century Gothic" panose="020B0502020202020204" pitchFamily="34" charset="0"/>
              </a:rPr>
              <a:t>1</a:t>
            </a:r>
            <a:r>
              <a:rPr lang="de-DE" sz="3200" dirty="0">
                <a:latin typeface="Century Gothic" panose="020B0502020202020204" pitchFamily="34" charset="0"/>
              </a:rPr>
              <a:t>. die Stammzellen vor dem 01. Mai </a:t>
            </a:r>
            <a:r>
              <a:rPr lang="de-DE" sz="3200" dirty="0" smtClean="0">
                <a:latin typeface="Century Gothic" panose="020B0502020202020204" pitchFamily="34" charset="0"/>
              </a:rPr>
              <a:t>	   2007 </a:t>
            </a:r>
            <a:r>
              <a:rPr lang="de-DE" sz="3200" dirty="0">
                <a:latin typeface="Century Gothic" panose="020B0502020202020204" pitchFamily="34" charset="0"/>
              </a:rPr>
              <a:t>hergestellt </a:t>
            </a:r>
            <a:r>
              <a:rPr lang="de-DE" sz="3200" dirty="0" smtClean="0">
                <a:latin typeface="Century Gothic" panose="020B0502020202020204" pitchFamily="34" charset="0"/>
              </a:rPr>
              <a:t>wurden.</a:t>
            </a:r>
          </a:p>
          <a:p>
            <a:r>
              <a:rPr lang="de-DE" sz="3200" dirty="0" smtClean="0">
                <a:latin typeface="Century Gothic" panose="020B0502020202020204" pitchFamily="34" charset="0"/>
              </a:rPr>
              <a:t>2</a:t>
            </a:r>
            <a:r>
              <a:rPr lang="de-DE" sz="3200" dirty="0">
                <a:latin typeface="Century Gothic" panose="020B0502020202020204" pitchFamily="34" charset="0"/>
              </a:rPr>
              <a:t>. sie aus vom Embryo </a:t>
            </a:r>
            <a:r>
              <a:rPr lang="de-DE" sz="3200" dirty="0" smtClean="0">
                <a:latin typeface="Century Gothic" panose="020B0502020202020204" pitchFamily="34" charset="0"/>
              </a:rPr>
              <a:t>unabhängigen</a:t>
            </a:r>
          </a:p>
          <a:p>
            <a:r>
              <a:rPr lang="de-DE" sz="3200" dirty="0">
                <a:latin typeface="Century Gothic" panose="020B0502020202020204" pitchFamily="34" charset="0"/>
              </a:rPr>
              <a:t> </a:t>
            </a:r>
            <a:r>
              <a:rPr lang="de-DE" sz="3200" dirty="0" smtClean="0">
                <a:latin typeface="Century Gothic" panose="020B0502020202020204" pitchFamily="34" charset="0"/>
              </a:rPr>
              <a:t>    Gründen </a:t>
            </a:r>
            <a:r>
              <a:rPr lang="de-DE" sz="3200" dirty="0">
                <a:latin typeface="Century Gothic" panose="020B0502020202020204" pitchFamily="34" charset="0"/>
              </a:rPr>
              <a:t>nicht </a:t>
            </a:r>
            <a:r>
              <a:rPr lang="de-DE" sz="3200" dirty="0" smtClean="0">
                <a:latin typeface="Century Gothic" panose="020B0502020202020204" pitchFamily="34" charset="0"/>
              </a:rPr>
              <a:t>zur  Schwangerschaft</a:t>
            </a:r>
          </a:p>
          <a:p>
            <a:r>
              <a:rPr lang="de-DE" sz="3200" dirty="0">
                <a:latin typeface="Century Gothic" panose="020B0502020202020204" pitchFamily="34" charset="0"/>
              </a:rPr>
              <a:t> </a:t>
            </a:r>
            <a:r>
              <a:rPr lang="de-DE" sz="3200" dirty="0" smtClean="0">
                <a:latin typeface="Century Gothic" panose="020B0502020202020204" pitchFamily="34" charset="0"/>
              </a:rPr>
              <a:t>    verwendet wurden.</a:t>
            </a:r>
          </a:p>
          <a:p>
            <a:r>
              <a:rPr lang="de-DE" sz="3200" dirty="0" smtClean="0">
                <a:latin typeface="Century Gothic" panose="020B0502020202020204" pitchFamily="34" charset="0"/>
              </a:rPr>
              <a:t>3</a:t>
            </a:r>
            <a:r>
              <a:rPr lang="de-DE" sz="3200" dirty="0">
                <a:latin typeface="Century Gothic" panose="020B0502020202020204" pitchFamily="34" charset="0"/>
              </a:rPr>
              <a:t>. kein finanzieller Vorteil aus </a:t>
            </a:r>
            <a:r>
              <a:rPr lang="de-DE" sz="3200" dirty="0" smtClean="0">
                <a:latin typeface="Century Gothic" panose="020B0502020202020204" pitchFamily="34" charset="0"/>
              </a:rPr>
              <a:t>diesen</a:t>
            </a:r>
          </a:p>
          <a:p>
            <a:r>
              <a:rPr lang="de-DE" sz="3200" dirty="0">
                <a:latin typeface="Century Gothic" panose="020B0502020202020204" pitchFamily="34" charset="0"/>
              </a:rPr>
              <a:t> </a:t>
            </a:r>
            <a:r>
              <a:rPr lang="de-DE" sz="3200" dirty="0" smtClean="0">
                <a:latin typeface="Century Gothic" panose="020B0502020202020204" pitchFamily="34" charset="0"/>
              </a:rPr>
              <a:t>   gewonnen </a:t>
            </a:r>
            <a:r>
              <a:rPr lang="de-DE" sz="3200" dirty="0">
                <a:latin typeface="Century Gothic" panose="020B0502020202020204" pitchFamily="34" charset="0"/>
              </a:rPr>
              <a:t>wird.</a:t>
            </a:r>
          </a:p>
          <a:p>
            <a:r>
              <a:rPr lang="de-DE" sz="3200" dirty="0">
                <a:latin typeface="Century Gothic" panose="020B0502020202020204" pitchFamily="34" charset="0"/>
              </a:rPr>
              <a:t>	</a:t>
            </a:r>
          </a:p>
          <a:p>
            <a:r>
              <a:rPr lang="de-DE" sz="3200" b="1" dirty="0" smtClean="0">
                <a:latin typeface="Century Gothic" panose="020B0502020202020204" pitchFamily="34" charset="0"/>
              </a:rPr>
              <a:t>Pro:</a:t>
            </a:r>
            <a:endParaRPr lang="de-DE" sz="3200" b="1" dirty="0">
              <a:latin typeface="Century Gothic" panose="020B0502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 smtClean="0">
                <a:latin typeface="Century Gothic" panose="020B0502020202020204" pitchFamily="34" charset="0"/>
              </a:rPr>
              <a:t>vermehren </a:t>
            </a:r>
            <a:r>
              <a:rPr lang="de-DE" sz="3200" dirty="0">
                <a:latin typeface="Century Gothic" panose="020B0502020202020204" pitchFamily="34" charset="0"/>
              </a:rPr>
              <a:t>sich </a:t>
            </a:r>
            <a:r>
              <a:rPr lang="de-DE" sz="3200" dirty="0" smtClean="0">
                <a:latin typeface="Century Gothic" panose="020B0502020202020204" pitchFamily="34" charset="0"/>
              </a:rPr>
              <a:t>schnell</a:t>
            </a:r>
            <a:endParaRPr lang="de-DE" sz="3200" dirty="0">
              <a:latin typeface="Century Gothic" panose="020B0502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>
                <a:latin typeface="Century Gothic" panose="020B0502020202020204" pitchFamily="34" charset="0"/>
              </a:rPr>
              <a:t>entwicklungsfähig (Herstellung jedes Organs möglich)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>
                <a:latin typeface="Century Gothic" panose="020B0502020202020204" pitchFamily="34" charset="0"/>
              </a:rPr>
              <a:t>genetische Defekte = minimal (desto jünger, desto besser)</a:t>
            </a:r>
          </a:p>
          <a:p>
            <a:endParaRPr lang="de-DE" sz="3200" b="1" dirty="0" smtClean="0">
              <a:latin typeface="Century Gothic" panose="020B0502020202020204" pitchFamily="34" charset="0"/>
            </a:endParaRPr>
          </a:p>
          <a:p>
            <a:r>
              <a:rPr lang="de-DE" sz="3200" b="1" dirty="0" smtClean="0">
                <a:latin typeface="Century Gothic" panose="020B0502020202020204" pitchFamily="34" charset="0"/>
              </a:rPr>
              <a:t>Kontra:</a:t>
            </a:r>
            <a:endParaRPr lang="de-DE" sz="3200" b="1" dirty="0">
              <a:latin typeface="Century Gothic" panose="020B0502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>
                <a:latin typeface="Century Gothic" panose="020B0502020202020204" pitchFamily="34" charset="0"/>
              </a:rPr>
              <a:t>werden vom Körper abgestoßen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>
                <a:latin typeface="Century Gothic" panose="020B0502020202020204" pitchFamily="34" charset="0"/>
              </a:rPr>
              <a:t>embryonale Stammzellen kaum kontrollierbar (Bildung von Teratom)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>
                <a:latin typeface="Century Gothic" panose="020B0502020202020204" pitchFamily="34" charset="0"/>
              </a:rPr>
              <a:t>ethische Fragen mindern Akzeptanz </a:t>
            </a:r>
          </a:p>
        </p:txBody>
      </p:sp>
    </p:spTree>
    <p:extLst>
      <p:ext uri="{BB962C8B-B14F-4D97-AF65-F5344CB8AC3E}">
        <p14:creationId xmlns:p14="http://schemas.microsoft.com/office/powerpoint/2010/main" val="19380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303</Words>
  <Application>Microsoft Office PowerPoint</Application>
  <PresentationFormat>Benutzerdefiniert</PresentationFormat>
  <Paragraphs>108</Paragraphs>
  <Slides>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Office-Design</vt:lpstr>
      <vt:lpstr> Workshop 1:  Der Werkzeugkoffer eines Stammzellforschers –  Gängige Methoden in der Stammzellforschung und Reprogrammierung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Admin</dc:creator>
  <cp:lastModifiedBy>Tamaris Franke Fontinha</cp:lastModifiedBy>
  <cp:revision>71</cp:revision>
  <cp:lastPrinted>2015-01-15T21:06:43Z</cp:lastPrinted>
  <dcterms:created xsi:type="dcterms:W3CDTF">2012-12-10T08:03:06Z</dcterms:created>
  <dcterms:modified xsi:type="dcterms:W3CDTF">2015-02-06T17:50:01Z</dcterms:modified>
</cp:coreProperties>
</file>