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5213" cy="42811700"/>
  <p:notesSz cx="6858000" cy="9144000"/>
  <p:defaultTextStyle>
    <a:defPPr>
      <a:defRPr lang="de-DE"/>
    </a:defPPr>
    <a:lvl1pPr marL="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24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A0A3A"/>
    <a:srgbClr val="3D0B3D"/>
    <a:srgbClr val="1583A5"/>
    <a:srgbClr val="990066"/>
    <a:srgbClr val="993366"/>
    <a:srgbClr val="CC33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43" autoAdjust="0"/>
  </p:normalViewPr>
  <p:slideViewPr>
    <p:cSldViewPr snapToGrid="0" snapToObjects="1">
      <p:cViewPr>
        <p:scale>
          <a:sx n="40" d="100"/>
          <a:sy n="40" d="100"/>
        </p:scale>
        <p:origin x="30" y="-1620"/>
      </p:cViewPr>
      <p:guideLst>
        <p:guide orient="horz" pos="6024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091AF-DF93-D841-A037-EC2B7B367BDD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8D258-3E51-CE44-A173-B5B09357E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25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504BD-D71E-ED4D-9B0F-3A5A6AE723E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1E49D-7167-1B4B-8EF9-C1EDE7E555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1270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1048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644" y="13299380"/>
            <a:ext cx="25733931" cy="917676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283" y="24259965"/>
            <a:ext cx="21192649" cy="109407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109D-0E0E-8B4A-8CB8-030131D322C3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67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ECC1-78FF-B447-8AC2-EEEC783CF2EB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47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536" y="27510488"/>
            <a:ext cx="25733931" cy="8502878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536" y="18145428"/>
            <a:ext cx="25733931" cy="936505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17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50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7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7AC0-3E7B-1740-98ED-5CDB2C8BFF56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05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761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389900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9434-89BA-314A-BC8A-C22EA2935D09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125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583085"/>
            <a:ext cx="13376810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761" y="13576861"/>
            <a:ext cx="13376810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79392" y="9583085"/>
            <a:ext cx="13382065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79392" y="13576861"/>
            <a:ext cx="13382065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5881-E070-8C47-B97A-56A55FD1E2E1}" type="datetime1">
              <a:rPr lang="de-DE" smtClean="0"/>
              <a:t>06.02.2015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06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EDCA-3229-9D48-8CA4-4860BA699A2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352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B849-361C-A147-911C-B7494EBE327F}" type="datetime1">
              <a:rPr lang="de-DE" smtClean="0"/>
              <a:t>06.02.2015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809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763" y="1704544"/>
            <a:ext cx="9960336" cy="7254205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6770" y="1704544"/>
            <a:ext cx="16924685" cy="36538601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3763" y="8958752"/>
            <a:ext cx="9960336" cy="29284395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D734-7E13-D241-82C6-C39408F34AA8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609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4154" y="29968190"/>
            <a:ext cx="18165128" cy="353791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4154" y="3825304"/>
            <a:ext cx="18165128" cy="25687020"/>
          </a:xfrm>
        </p:spPr>
        <p:txBody>
          <a:bodyPr/>
          <a:lstStyle>
            <a:lvl1pPr marL="0" indent="0">
              <a:buNone/>
              <a:defRPr sz="14600"/>
            </a:lvl1pPr>
            <a:lvl2pPr marL="2088170" indent="0">
              <a:buNone/>
              <a:defRPr sz="12800"/>
            </a:lvl2pPr>
            <a:lvl3pPr marL="4176339" indent="0">
              <a:buNone/>
              <a:defRPr sz="11000"/>
            </a:lvl3pPr>
            <a:lvl4pPr marL="6264509" indent="0">
              <a:buNone/>
              <a:defRPr sz="9100"/>
            </a:lvl4pPr>
            <a:lvl5pPr marL="8352678" indent="0">
              <a:buNone/>
              <a:defRPr sz="9100"/>
            </a:lvl5pPr>
            <a:lvl6pPr marL="10440848" indent="0">
              <a:buNone/>
              <a:defRPr sz="9100"/>
            </a:lvl6pPr>
            <a:lvl7pPr marL="12529017" indent="0">
              <a:buNone/>
              <a:defRPr sz="9100"/>
            </a:lvl7pPr>
            <a:lvl8pPr marL="14617187" indent="0">
              <a:buNone/>
              <a:defRPr sz="9100"/>
            </a:lvl8pPr>
            <a:lvl9pPr marL="16705356" indent="0">
              <a:buNone/>
              <a:defRPr sz="9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4154" y="33506106"/>
            <a:ext cx="18165128" cy="5024426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2DA1-5E14-B049-A9D6-25A221424EE1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58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90A5-2676-2747-BB54-03045DB650E2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626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49532" y="1714459"/>
            <a:ext cx="6811923" cy="36528686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762" y="1714459"/>
            <a:ext cx="19931182" cy="36528686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7F4-28E6-214D-9B39-B46C76478A3F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27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3761" y="1714453"/>
            <a:ext cx="27247692" cy="7135284"/>
          </a:xfrm>
          <a:prstGeom prst="rect">
            <a:avLst/>
          </a:prstGeom>
        </p:spPr>
        <p:txBody>
          <a:bodyPr vert="horz" lIns="417634" tIns="208817" rIns="417634" bIns="208817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989404"/>
            <a:ext cx="27247692" cy="28253743"/>
          </a:xfrm>
          <a:prstGeom prst="rect">
            <a:avLst/>
          </a:prstGeom>
        </p:spPr>
        <p:txBody>
          <a:bodyPr vert="horz" lIns="417634" tIns="208817" rIns="417634" bIns="208817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3761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F98E-F57A-8A48-BE61-31158989FD0E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44034" y="39680109"/>
            <a:ext cx="9587151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697236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3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2088170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7" indent="-1566127" algn="l" defTabSz="2088170" rtl="0" eaLnBrk="1" latinLnBrk="0" hangingPunct="1">
        <a:spcBef>
          <a:spcPct val="20000"/>
        </a:spcBef>
        <a:buFont typeface="Arial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6" indent="-1305106" algn="l" defTabSz="2088170" rtl="0" eaLnBrk="1" latinLnBrk="0" hangingPunct="1">
        <a:spcBef>
          <a:spcPct val="20000"/>
        </a:spcBef>
        <a:buFont typeface="Arial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24" indent="-1044085" algn="l" defTabSz="208817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93" indent="-1044085" algn="l" defTabSz="2088170" rtl="0" eaLnBrk="1" latinLnBrk="0" hangingPunct="1">
        <a:spcBef>
          <a:spcPct val="20000"/>
        </a:spcBef>
        <a:buFont typeface="Arial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63" indent="-1044085" algn="l" defTabSz="2088170" rtl="0" eaLnBrk="1" latinLnBrk="0" hangingPunct="1">
        <a:spcBef>
          <a:spcPct val="20000"/>
        </a:spcBef>
        <a:buFont typeface="Arial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33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10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7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41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7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50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7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4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01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8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56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" t="38483" r="413" b="21192"/>
          <a:stretch/>
        </p:blipFill>
        <p:spPr>
          <a:xfrm>
            <a:off x="1482524" y="1709917"/>
            <a:ext cx="27119185" cy="7852858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23389613" y="4337416"/>
            <a:ext cx="4680000" cy="4679999"/>
          </a:xfrm>
          <a:prstGeom prst="rect">
            <a:avLst/>
          </a:prstGeom>
          <a:solidFill>
            <a:srgbClr val="3A0A3A">
              <a:alpha val="6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0066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9988720" y="2196616"/>
            <a:ext cx="4680000" cy="4679999"/>
          </a:xfrm>
          <a:prstGeom prst="rect">
            <a:avLst/>
          </a:prstGeom>
          <a:solidFill>
            <a:srgbClr val="1583A5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3366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9581586" y="2616867"/>
            <a:ext cx="48798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DER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ERNEU-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ERBARE</a:t>
            </a:r>
          </a:p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MENSCH</a:t>
            </a:r>
            <a:r>
              <a:rPr lang="de-DE" sz="5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?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4798110" y="4924665"/>
            <a:ext cx="42502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Methoden, 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Erkenntnisse und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Konsequenzen der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Stammzellforschung</a:t>
            </a:r>
          </a:p>
          <a:p>
            <a:endParaRPr lang="de-DE" sz="2800" dirty="0" smtClean="0">
              <a:solidFill>
                <a:schemeClr val="bg1"/>
              </a:solidFill>
              <a:latin typeface="FedraSans-Bold"/>
              <a:cs typeface="FedraSans-Bold"/>
            </a:endParaRP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5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. – 7. Februar 2015</a:t>
            </a:r>
          </a:p>
          <a:p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Schülerseminar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u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nd Symposium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d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er EKHN Stiftung</a:t>
            </a:r>
            <a:endParaRPr lang="de-DE"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69898" y="2774527"/>
            <a:ext cx="12286413" cy="3527849"/>
          </a:xfrm>
        </p:spPr>
        <p:txBody>
          <a:bodyPr>
            <a:normAutofit/>
          </a:bodyPr>
          <a:lstStyle/>
          <a:p>
            <a:pPr algn="l"/>
            <a: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b="1" dirty="0" smtClean="0">
                <a:solidFill>
                  <a:schemeClr val="bg1"/>
                </a:solidFill>
                <a:latin typeface="Gill Sans MT"/>
                <a:cs typeface="Gill Sans MT"/>
              </a:rPr>
              <a:t>Workshop 8: </a:t>
            </a: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Ein weites Feld;</a:t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smtClean="0">
                <a:solidFill>
                  <a:schemeClr val="bg1"/>
                </a:solidFill>
                <a:latin typeface="Gill Sans MT"/>
                <a:cs typeface="Gill Sans MT"/>
              </a:rPr>
              <a:t>die </a:t>
            </a:r>
            <a:r>
              <a:rPr lang="de-DE" sz="3600" dirty="0" err="1">
                <a:solidFill>
                  <a:schemeClr val="bg1"/>
                </a:solidFill>
                <a:latin typeface="Gill Sans MT"/>
                <a:cs typeface="Gill Sans MT"/>
              </a:rPr>
              <a:t>Z</a:t>
            </a:r>
            <a:r>
              <a:rPr lang="de-DE" sz="3600" smtClean="0">
                <a:solidFill>
                  <a:schemeClr val="bg1"/>
                </a:solidFill>
                <a:latin typeface="Gill Sans MT"/>
                <a:cs typeface="Gill Sans MT"/>
              </a:rPr>
              <a:t>ukunft </a:t>
            </a: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der Fortpflanzungsmedizin</a:t>
            </a:r>
            <a:endParaRPr lang="de-DE" sz="36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022292" y="10676804"/>
            <a:ext cx="5400000" cy="3600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3799244" y="11854453"/>
            <a:ext cx="2891817" cy="17543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2800" dirty="0" smtClean="0"/>
          </a:p>
          <a:p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Gill Sans MT"/>
                <a:cs typeface="Gill Sans MT"/>
              </a:rPr>
              <a:t>Gruppenfoto</a:t>
            </a:r>
          </a:p>
          <a:p>
            <a:endParaRPr lang="de-DE" sz="2800" dirty="0">
              <a:solidFill>
                <a:srgbClr val="000000"/>
              </a:solidFill>
            </a:endParaRPr>
          </a:p>
          <a:p>
            <a:endParaRPr lang="de-DE" sz="2800" dirty="0">
              <a:solidFill>
                <a:srgbClr val="00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022292" y="14488468"/>
            <a:ext cx="540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Gill Sans MT"/>
                <a:cs typeface="Gill Sans MT"/>
              </a:rPr>
              <a:t>Teilnehmer und Teilnehmerinnen: Sophia </a:t>
            </a:r>
            <a:r>
              <a:rPr lang="de-DE" sz="2000" dirty="0" err="1" smtClean="0">
                <a:latin typeface="Gill Sans MT"/>
                <a:cs typeface="Gill Sans MT"/>
              </a:rPr>
              <a:t>Birx</a:t>
            </a:r>
            <a:r>
              <a:rPr lang="de-DE" sz="2000" dirty="0" smtClean="0">
                <a:latin typeface="Gill Sans MT"/>
                <a:cs typeface="Gill Sans MT"/>
              </a:rPr>
              <a:t>, Zoe Breithaupt, Jana Engel, Ela Su Eroglu, Julian </a:t>
            </a:r>
            <a:r>
              <a:rPr lang="de-DE" sz="2000" dirty="0" err="1" smtClean="0">
                <a:latin typeface="Gill Sans MT"/>
                <a:cs typeface="Gill Sans MT"/>
              </a:rPr>
              <a:t>Hahnfeld</a:t>
            </a:r>
            <a:r>
              <a:rPr lang="de-DE" sz="2000" dirty="0" smtClean="0">
                <a:latin typeface="Gill Sans MT"/>
                <a:cs typeface="Gill Sans MT"/>
              </a:rPr>
              <a:t>, Moritz Hein, Michel </a:t>
            </a:r>
            <a:r>
              <a:rPr lang="de-DE" sz="2000" dirty="0" err="1" smtClean="0">
                <a:latin typeface="Gill Sans MT"/>
                <a:cs typeface="Gill Sans MT"/>
              </a:rPr>
              <a:t>Hüller</a:t>
            </a:r>
            <a:r>
              <a:rPr lang="de-DE" sz="2000" dirty="0" smtClean="0">
                <a:latin typeface="Gill Sans MT"/>
                <a:cs typeface="Gill Sans MT"/>
              </a:rPr>
              <a:t>, Lars Jansen, </a:t>
            </a:r>
            <a:r>
              <a:rPr lang="de-DE" sz="2000" dirty="0" err="1" smtClean="0">
                <a:latin typeface="Gill Sans MT"/>
                <a:cs typeface="Gill Sans MT"/>
              </a:rPr>
              <a:t>Rajmond</a:t>
            </a:r>
            <a:r>
              <a:rPr lang="de-DE" sz="2000" dirty="0" smtClean="0">
                <a:latin typeface="Gill Sans MT"/>
                <a:cs typeface="Gill Sans MT"/>
              </a:rPr>
              <a:t> </a:t>
            </a:r>
            <a:r>
              <a:rPr lang="de-DE" sz="2000" dirty="0" err="1" smtClean="0">
                <a:latin typeface="Gill Sans MT"/>
                <a:cs typeface="Gill Sans MT"/>
              </a:rPr>
              <a:t>Jauk</a:t>
            </a:r>
            <a:r>
              <a:rPr lang="de-DE" sz="2000" dirty="0" smtClean="0">
                <a:latin typeface="Gill Sans MT"/>
                <a:cs typeface="Gill Sans MT"/>
              </a:rPr>
              <a:t>, </a:t>
            </a:r>
            <a:r>
              <a:rPr lang="de-DE" sz="2000" dirty="0" err="1" smtClean="0">
                <a:latin typeface="Gill Sans MT"/>
                <a:cs typeface="Gill Sans MT"/>
              </a:rPr>
              <a:t>Chantel</a:t>
            </a:r>
            <a:r>
              <a:rPr lang="de-DE" sz="2000" dirty="0" smtClean="0">
                <a:latin typeface="Gill Sans MT"/>
                <a:cs typeface="Gill Sans MT"/>
              </a:rPr>
              <a:t> Koch, Tim Köppel, Loreen Raiser, Victoria Recknagel, Vera </a:t>
            </a:r>
            <a:r>
              <a:rPr lang="de-DE" sz="2000" dirty="0" err="1" smtClean="0">
                <a:latin typeface="Gill Sans MT"/>
                <a:cs typeface="Gill Sans MT"/>
              </a:rPr>
              <a:t>Willenbücher</a:t>
            </a:r>
            <a:endParaRPr lang="de-DE" sz="2000" dirty="0" smtClean="0">
              <a:latin typeface="Gill Sans MT"/>
              <a:cs typeface="Gill Sans MT"/>
            </a:endParaRPr>
          </a:p>
          <a:p>
            <a:r>
              <a:rPr lang="de-DE" sz="2000" dirty="0" err="1" smtClean="0">
                <a:latin typeface="Gill Sans MT"/>
                <a:cs typeface="Gill Sans MT"/>
              </a:rPr>
              <a:t>Workshopleitung</a:t>
            </a:r>
            <a:r>
              <a:rPr lang="de-DE" sz="2000" dirty="0" smtClean="0">
                <a:latin typeface="Gill Sans MT"/>
                <a:cs typeface="Gill Sans MT"/>
              </a:rPr>
              <a:t>: Hans Ebert, Nils Fischer</a:t>
            </a:r>
            <a:endParaRPr lang="de-DE" sz="2000" dirty="0">
              <a:latin typeface="Gill Sans MT"/>
              <a:cs typeface="Gill Sans MT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532470" y="1712565"/>
            <a:ext cx="27069240" cy="38819057"/>
          </a:xfrm>
          <a:prstGeom prst="rect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 cmpd="sng">
                <a:solidFill>
                  <a:schemeClr val="tx2">
                    <a:lumMod val="75000"/>
                  </a:schemeClr>
                </a:solidFill>
              </a:ln>
            </a:endParaRPr>
          </a:p>
        </p:txBody>
      </p:sp>
      <p:pic>
        <p:nvPicPr>
          <p:cNvPr id="8" name="Bild 7" descr="EKHNS_4c_neg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20" y="1498613"/>
            <a:ext cx="3768393" cy="2241115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2022293" y="31273750"/>
            <a:ext cx="24137086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Regulative Aspekte der In-vitro-Fertilisation</a:t>
            </a:r>
          </a:p>
          <a:p>
            <a:r>
              <a:rPr lang="de-DE" sz="3200" dirty="0"/>
              <a:t>Religiöses Recht (Christentum):</a:t>
            </a:r>
          </a:p>
          <a:p>
            <a:r>
              <a:rPr lang="de-DE" sz="3200" dirty="0"/>
              <a:t>-	Komplettes Verbot der In-vitro-Fertilisation und Abtreibung der übrig gebliebenen ebenfalls eingenisteten Embryos</a:t>
            </a:r>
          </a:p>
          <a:p>
            <a:r>
              <a:rPr lang="de-DE" sz="3200" dirty="0"/>
              <a:t>	Schutz des Lebens vor Manipulation</a:t>
            </a:r>
          </a:p>
          <a:p>
            <a:r>
              <a:rPr lang="de-DE" sz="3200" dirty="0"/>
              <a:t>	Recht auf Leben (1. Gebot) </a:t>
            </a:r>
          </a:p>
          <a:p>
            <a:r>
              <a:rPr lang="de-DE" sz="3200" dirty="0"/>
              <a:t>	Künstliche Befruchtung ist nicht „natürlich“</a:t>
            </a:r>
          </a:p>
          <a:p>
            <a:r>
              <a:rPr lang="de-DE" sz="3200" dirty="0"/>
              <a:t>Moral (normative Ethik):</a:t>
            </a:r>
          </a:p>
          <a:p>
            <a:r>
              <a:rPr lang="de-DE" sz="3200" dirty="0"/>
              <a:t>-	Bestimmung der Menschen muss geklärt werden</a:t>
            </a:r>
          </a:p>
          <a:p>
            <a:r>
              <a:rPr lang="de-DE" sz="3200" dirty="0"/>
              <a:t>-	Testverfahren</a:t>
            </a:r>
          </a:p>
          <a:p>
            <a:r>
              <a:rPr lang="de-DE" sz="3200" dirty="0"/>
              <a:t>	Auswahl von Eltern die physischem, psychischen und gesellschaftlichen  Druck gewachsen sind</a:t>
            </a:r>
          </a:p>
          <a:p>
            <a:r>
              <a:rPr lang="de-DE" sz="3200" dirty="0"/>
              <a:t>-	In-vitro-Fertilisation verstößt gegen Respekt von menschlichem Leben</a:t>
            </a:r>
          </a:p>
          <a:p>
            <a:r>
              <a:rPr lang="de-DE" sz="3200" dirty="0"/>
              <a:t>	Bewusste Zerstörung von Embryos (z. B. Embryonenreduktion, Embryonenforschung, Stammzellforschung)</a:t>
            </a:r>
          </a:p>
          <a:p>
            <a:r>
              <a:rPr lang="de-DE" sz="3200" dirty="0"/>
              <a:t>-	Keine Designer </a:t>
            </a:r>
            <a:r>
              <a:rPr lang="de-DE" sz="3200" dirty="0" err="1"/>
              <a:t>Babies</a:t>
            </a:r>
            <a:r>
              <a:rPr lang="de-DE" sz="3200" dirty="0"/>
              <a:t> bzw. Selektion nach Optimierungsgesichtspunkten</a:t>
            </a:r>
          </a:p>
          <a:p>
            <a:r>
              <a:rPr lang="de-DE" sz="3200" dirty="0"/>
              <a:t>Strafrecht:</a:t>
            </a:r>
          </a:p>
          <a:p>
            <a:r>
              <a:rPr lang="de-DE" sz="3200" dirty="0"/>
              <a:t>-	„Zerstörung“ von Embryonen ist zwar eine Tötung, wird aber nicht strafrechtlich verfolgt (siehe Abtreibung)</a:t>
            </a:r>
          </a:p>
          <a:p>
            <a:r>
              <a:rPr lang="de-DE" sz="3200" dirty="0"/>
              <a:t>-	Altersbeschränkung für künstliche Befruchtung (z. B. bis 40. Lebensjahr)</a:t>
            </a:r>
          </a:p>
          <a:p>
            <a:r>
              <a:rPr lang="de-DE" sz="3200" dirty="0"/>
              <a:t>-	Eingeschränkte Anzahl an IVF-Fertilisationszyklen (höchstens drei Versuche)</a:t>
            </a:r>
          </a:p>
          <a:p>
            <a:endParaRPr lang="de-DE" sz="3200" dirty="0"/>
          </a:p>
        </p:txBody>
      </p:sp>
      <p:pic>
        <p:nvPicPr>
          <p:cNvPr id="1029" name="Grafik 10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4561" y="10065258"/>
            <a:ext cx="8402018" cy="11880000"/>
          </a:xfrm>
          <a:prstGeom prst="rect">
            <a:avLst/>
          </a:prstGeom>
        </p:spPr>
      </p:pic>
      <p:graphicFrame>
        <p:nvGraphicFramePr>
          <p:cNvPr id="46" name="Tabel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828548"/>
              </p:ext>
            </p:extLst>
          </p:nvPr>
        </p:nvGraphicFramePr>
        <p:xfrm>
          <a:off x="2387434" y="20624798"/>
          <a:ext cx="21427728" cy="98552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8466"/>
                <a:gridCol w="2678466"/>
                <a:gridCol w="2678466"/>
                <a:gridCol w="2678466"/>
                <a:gridCol w="2678466"/>
                <a:gridCol w="2678466"/>
                <a:gridCol w="2678466"/>
                <a:gridCol w="2678466"/>
              </a:tblGrid>
              <a:tr h="925991">
                <a:tc gridSpan="8"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de-DE" sz="1200" dirty="0">
                          <a:effectLst/>
                        </a:rPr>
                        <a:t>Risiken und Chancen der Fortpflanzungsmedizin</a:t>
                      </a:r>
                      <a:endParaRPr lang="de-DE" sz="11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826779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Chancen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Risiken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826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individuell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medizinisch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gesellschaftlich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wirtschaftlich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individuell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medizinisch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gesellschaftlich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wirtschaftlich</a:t>
                      </a:r>
                      <a:endParaRPr lang="de-DE" sz="1000" b="1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</a:tr>
              <a:tr h="1818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Alternative zur „natürlich“ nicht möglichen Reproduktion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„Heilen“ durch Zell- oder Organersatztherapie durch menschlich-organischen Vorrat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Bekämpfung des demographischen Wandels (Utopie)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hochgradig wirtschaftliches Potential 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Fragwürdige Zweckgeburt 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Missbrauch embryonaler Stammzellen 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Die Fortpflanzungsmedizin ist vom Grundsatz her nicht solidarisch, d.h. von vornherein begrenzt in der Zugänglichkeit 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Hohe Investitionskosten in Forschung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</a:tr>
              <a:tr h="1818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Kind als Möglichkeit zur Heilung einer Krankheit und/oder sozialen Unterstützung von Geschwistern im allgemeinen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</a:rPr>
                        <a:t>Weitergabe gesunden Erbguts </a:t>
                      </a:r>
                      <a:endParaRPr lang="de-DE" sz="10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Befriedigung der gesellschaftlich ästhetischen Werte 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Kosteneinsparung durch genetische Einheit von Nutztieren o.Ä. 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Identitätsproblematik im Kontext zur unnatürlichen Entstehung der eigenen Existenz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Verhinderung von Leben zum Zweck des Erhalts anderen Lebens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Menschliche Selektion (Eugenik) ist augenscheinlich absurd, da wider das menschliche Wesen selbst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Kommerzialisierung und Notwendigkeit des Konsums von fortpflanzungsmedizinischen Produkten 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</a:tr>
              <a:tr h="1818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 </a:t>
                      </a:r>
                      <a:endParaRPr lang="de-DE" sz="11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Krankheiten können durch Pränataldiagnostik frühzeitig erkannt und behoben werden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 </a:t>
                      </a:r>
                      <a:endParaRPr lang="de-DE" sz="11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Medizinische Unversehrtheit führt zu weniger Sozialausgaben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Leihmutterschaft birgt hohe Risiken in der Mutter-Kind-Beziehung und pränatalen (psychischen) Prägung des Kindes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Entscheidung für Leben oder Tod bei pränataler Diagnostik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Mit Beginn (Möglichkeit) der Selektion geht der Mensch ein verpflichtendes Verhältnis mit der Technik der Reproduktion ein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 </a:t>
                      </a:r>
                      <a:endParaRPr lang="de-DE" sz="11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</a:tr>
              <a:tr h="1818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 </a:t>
                      </a:r>
                      <a:endParaRPr lang="de-DE" sz="11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 </a:t>
                      </a:r>
                      <a:endParaRPr lang="de-DE" sz="11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 </a:t>
                      </a:r>
                      <a:endParaRPr lang="de-DE" sz="11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Perfektionierung des schaffenden Organismus 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designte Kinder könnten der Erwartungshaltung der Eltern nicht gerecht werden und so unter Druck 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100">
                          <a:effectLst/>
                        </a:rPr>
                        <a:t> </a:t>
                      </a:r>
                      <a:endParaRPr lang="de-DE" sz="11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000">
                          <a:effectLst/>
                        </a:rPr>
                        <a:t>Gesellschaftliche Wertung der Existenz von fortpflanzungsmedizinisch hergestellten Menschen</a:t>
                      </a:r>
                      <a:endParaRPr lang="de-DE" sz="100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</a:rPr>
                        <a:t> </a:t>
                      </a:r>
                      <a:endParaRPr lang="de-DE" sz="1100" dirty="0">
                        <a:solidFill>
                          <a:srgbClr val="000000"/>
                        </a:solidFill>
                        <a:effectLst/>
                        <a:latin typeface="Helvetica" panose="020B0604020202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pic>
        <p:nvPicPr>
          <p:cNvPr id="47" name="officeArt object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672603" y="12299315"/>
            <a:ext cx="8100000" cy="5400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030" name="Grafik 102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491" y="10379576"/>
            <a:ext cx="5376000" cy="4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312</Words>
  <Application>Microsoft Office PowerPoint</Application>
  <PresentationFormat>Benutzerdefiniert</PresentationFormat>
  <Paragraphs>78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Arial Unicode MS</vt:lpstr>
      <vt:lpstr>Arial</vt:lpstr>
      <vt:lpstr>Calibri</vt:lpstr>
      <vt:lpstr>FedraSans-Bold</vt:lpstr>
      <vt:lpstr>Gill Sans MT</vt:lpstr>
      <vt:lpstr>Helvetica</vt:lpstr>
      <vt:lpstr>Office-Design</vt:lpstr>
      <vt:lpstr> Workshop 8:  Ein weites Feld; die Zukunft der Fortpflanzungsmedizin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Nils Fischer</cp:lastModifiedBy>
  <cp:revision>63</cp:revision>
  <cp:lastPrinted>2015-01-15T21:06:43Z</cp:lastPrinted>
  <dcterms:created xsi:type="dcterms:W3CDTF">2012-12-10T08:03:06Z</dcterms:created>
  <dcterms:modified xsi:type="dcterms:W3CDTF">2015-02-06T17:07:50Z</dcterms:modified>
</cp:coreProperties>
</file>