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5213" cy="42811700"/>
  <p:notesSz cx="6858000" cy="9144000"/>
  <p:defaultTextStyle>
    <a:defPPr>
      <a:defRPr lang="de-DE"/>
    </a:defPPr>
    <a:lvl1pPr marL="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24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A0A3A"/>
    <a:srgbClr val="3D0B3D"/>
    <a:srgbClr val="1583A5"/>
    <a:srgbClr val="990066"/>
    <a:srgbClr val="993366"/>
    <a:srgbClr val="CC33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43" autoAdjust="0"/>
  </p:normalViewPr>
  <p:slideViewPr>
    <p:cSldViewPr snapToGrid="0" snapToObjects="1">
      <p:cViewPr>
        <p:scale>
          <a:sx n="30" d="100"/>
          <a:sy n="30" d="100"/>
        </p:scale>
        <p:origin x="-154" y="-1027"/>
      </p:cViewPr>
      <p:guideLst>
        <p:guide orient="horz" pos="6024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091AF-DF93-D841-A037-EC2B7B367BDD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8D258-3E51-CE44-A173-B5B09357E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25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504BD-D71E-ED4D-9B0F-3A5A6AE723E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1E49D-7167-1B4B-8EF9-C1EDE7E555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1270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1048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0644" y="13299380"/>
            <a:ext cx="25733931" cy="9176767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1283" y="24259965"/>
            <a:ext cx="21192649" cy="109407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109D-0E0E-8B4A-8CB8-030131D322C3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67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ECC1-78FF-B447-8AC2-EEEC783CF2EB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47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1536" y="27510488"/>
            <a:ext cx="25733931" cy="8502878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1536" y="18145428"/>
            <a:ext cx="25733931" cy="9365055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17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9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50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7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7AC0-3E7B-1740-98ED-5CDB2C8BFF56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05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761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389900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9434-89BA-314A-BC8A-C22EA2935D09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1257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583085"/>
            <a:ext cx="13376810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761" y="13576861"/>
            <a:ext cx="13376810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79392" y="9583085"/>
            <a:ext cx="13382065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79392" y="13576861"/>
            <a:ext cx="13382065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5881-E070-8C47-B97A-56A55FD1E2E1}" type="datetime1">
              <a:rPr lang="de-DE" smtClean="0"/>
              <a:t>06.02.2015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06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EDCA-3229-9D48-8CA4-4860BA699A2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352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B849-361C-A147-911C-B7494EBE327F}" type="datetime1">
              <a:rPr lang="de-DE" smtClean="0"/>
              <a:t>06.02.2015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809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763" y="1704544"/>
            <a:ext cx="9960336" cy="7254205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6770" y="1704544"/>
            <a:ext cx="16924685" cy="36538601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3763" y="8958752"/>
            <a:ext cx="9960336" cy="29284395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D734-7E13-D241-82C6-C39408F34AA8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6092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4154" y="29968190"/>
            <a:ext cx="18165128" cy="3537914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4154" y="3825304"/>
            <a:ext cx="18165128" cy="25687020"/>
          </a:xfrm>
        </p:spPr>
        <p:txBody>
          <a:bodyPr/>
          <a:lstStyle>
            <a:lvl1pPr marL="0" indent="0">
              <a:buNone/>
              <a:defRPr sz="14600"/>
            </a:lvl1pPr>
            <a:lvl2pPr marL="2088170" indent="0">
              <a:buNone/>
              <a:defRPr sz="12800"/>
            </a:lvl2pPr>
            <a:lvl3pPr marL="4176339" indent="0">
              <a:buNone/>
              <a:defRPr sz="11000"/>
            </a:lvl3pPr>
            <a:lvl4pPr marL="6264509" indent="0">
              <a:buNone/>
              <a:defRPr sz="9100"/>
            </a:lvl4pPr>
            <a:lvl5pPr marL="8352678" indent="0">
              <a:buNone/>
              <a:defRPr sz="9100"/>
            </a:lvl5pPr>
            <a:lvl6pPr marL="10440848" indent="0">
              <a:buNone/>
              <a:defRPr sz="9100"/>
            </a:lvl6pPr>
            <a:lvl7pPr marL="12529017" indent="0">
              <a:buNone/>
              <a:defRPr sz="9100"/>
            </a:lvl7pPr>
            <a:lvl8pPr marL="14617187" indent="0">
              <a:buNone/>
              <a:defRPr sz="9100"/>
            </a:lvl8pPr>
            <a:lvl9pPr marL="16705356" indent="0">
              <a:buNone/>
              <a:defRPr sz="9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4154" y="33506106"/>
            <a:ext cx="18165128" cy="5024426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2DA1-5E14-B049-A9D6-25A221424EE1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758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90A5-2676-2747-BB54-03045DB650E2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626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949532" y="1714459"/>
            <a:ext cx="6811923" cy="36528686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762" y="1714459"/>
            <a:ext cx="19931182" cy="36528686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7F4-28E6-214D-9B39-B46C76478A3F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727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13761" y="1714453"/>
            <a:ext cx="27247692" cy="7135284"/>
          </a:xfrm>
          <a:prstGeom prst="rect">
            <a:avLst/>
          </a:prstGeom>
        </p:spPr>
        <p:txBody>
          <a:bodyPr vert="horz" lIns="417634" tIns="208817" rIns="417634" bIns="208817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989404"/>
            <a:ext cx="27247692" cy="28253743"/>
          </a:xfrm>
          <a:prstGeom prst="rect">
            <a:avLst/>
          </a:prstGeom>
        </p:spPr>
        <p:txBody>
          <a:bodyPr vert="horz" lIns="417634" tIns="208817" rIns="417634" bIns="208817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513761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F98E-F57A-8A48-BE61-31158989FD0E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344034" y="39680109"/>
            <a:ext cx="9587151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1697236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30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2088170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7" indent="-1566127" algn="l" defTabSz="2088170" rtl="0" eaLnBrk="1" latinLnBrk="0" hangingPunct="1">
        <a:spcBef>
          <a:spcPct val="20000"/>
        </a:spcBef>
        <a:buFont typeface="Arial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6" indent="-1305106" algn="l" defTabSz="2088170" rtl="0" eaLnBrk="1" latinLnBrk="0" hangingPunct="1">
        <a:spcBef>
          <a:spcPct val="20000"/>
        </a:spcBef>
        <a:buFont typeface="Arial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24" indent="-1044085" algn="l" defTabSz="208817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93" indent="-1044085" algn="l" defTabSz="2088170" rtl="0" eaLnBrk="1" latinLnBrk="0" hangingPunct="1">
        <a:spcBef>
          <a:spcPct val="20000"/>
        </a:spcBef>
        <a:buFont typeface="Arial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63" indent="-1044085" algn="l" defTabSz="2088170" rtl="0" eaLnBrk="1" latinLnBrk="0" hangingPunct="1">
        <a:spcBef>
          <a:spcPct val="20000"/>
        </a:spcBef>
        <a:buFont typeface="Arial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33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10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7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41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7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50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7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4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01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8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56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" t="38483" r="413" b="21192"/>
          <a:stretch/>
        </p:blipFill>
        <p:spPr>
          <a:xfrm>
            <a:off x="1482524" y="1709917"/>
            <a:ext cx="27119185" cy="7852858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23389613" y="4337416"/>
            <a:ext cx="4680000" cy="4679999"/>
          </a:xfrm>
          <a:prstGeom prst="rect">
            <a:avLst/>
          </a:prstGeom>
          <a:solidFill>
            <a:srgbClr val="3A0A3A">
              <a:alpha val="6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0066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9988720" y="2196616"/>
            <a:ext cx="4680000" cy="4679999"/>
          </a:xfrm>
          <a:prstGeom prst="rect">
            <a:avLst/>
          </a:prstGeom>
          <a:solidFill>
            <a:srgbClr val="1583A5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3366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9581586" y="2616867"/>
            <a:ext cx="48798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DER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ERNEU-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ERBARE</a:t>
            </a:r>
          </a:p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MENSCH</a:t>
            </a:r>
            <a:r>
              <a:rPr lang="de-DE" sz="5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?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4798110" y="4924665"/>
            <a:ext cx="42502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Methoden, 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Erkenntnisse und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Konsequenzen der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Stammzellforschung</a:t>
            </a:r>
          </a:p>
          <a:p>
            <a:endParaRPr lang="de-DE" sz="2800" dirty="0" smtClean="0">
              <a:solidFill>
                <a:schemeClr val="bg1"/>
              </a:solidFill>
              <a:latin typeface="FedraSans-Bold"/>
              <a:cs typeface="FedraSans-Bold"/>
            </a:endParaRP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5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. – 7. Februar 2015</a:t>
            </a:r>
          </a:p>
          <a:p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Schülerseminar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u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nd Symposium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d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er EKHN Stiftung</a:t>
            </a:r>
            <a:endParaRPr lang="de-DE"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69898" y="2196617"/>
            <a:ext cx="14717929" cy="4105760"/>
          </a:xfrm>
        </p:spPr>
        <p:txBody>
          <a:bodyPr>
            <a:noAutofit/>
          </a:bodyPr>
          <a:lstStyle/>
          <a:p>
            <a:pPr algn="l"/>
            <a:r>
              <a:rPr lang="de-DE" sz="6600" b="1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6600" b="1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6600" b="1" dirty="0" smtClean="0">
                <a:solidFill>
                  <a:schemeClr val="bg1"/>
                </a:solidFill>
                <a:latin typeface="Gill Sans MT"/>
                <a:cs typeface="Gill Sans MT"/>
              </a:rPr>
              <a:t>Workshop 3: </a:t>
            </a:r>
            <a:r>
              <a:rPr lang="de-DE" sz="6600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6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6600" dirty="0" smtClean="0">
                <a:solidFill>
                  <a:schemeClr val="bg1"/>
                </a:solidFill>
                <a:latin typeface="Gill Sans MT"/>
                <a:cs typeface="Gill Sans MT"/>
              </a:rPr>
              <a:t>Präimplantationsdiagnostik </a:t>
            </a:r>
            <a:r>
              <a:rPr lang="de-DE" sz="6600" dirty="0" smtClean="0">
                <a:solidFill>
                  <a:schemeClr val="bg1"/>
                </a:solidFill>
                <a:latin typeface="Gill Sans MT"/>
                <a:cs typeface="Gill Sans MT"/>
              </a:rPr>
              <a:t>und Designerbabys</a:t>
            </a:r>
            <a:endParaRPr lang="de-DE" sz="66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532470" y="1712565"/>
            <a:ext cx="27069240" cy="38819057"/>
          </a:xfrm>
          <a:prstGeom prst="rect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 cmpd="sng">
                <a:solidFill>
                  <a:schemeClr val="tx2">
                    <a:lumMod val="75000"/>
                  </a:schemeClr>
                </a:solidFill>
              </a:ln>
            </a:endParaRPr>
          </a:p>
        </p:txBody>
      </p:sp>
      <p:pic>
        <p:nvPicPr>
          <p:cNvPr id="8" name="Bild 7" descr="EKHNS_4c_neg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20" y="1498613"/>
            <a:ext cx="3768393" cy="2241115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19070358" y="10703256"/>
            <a:ext cx="798073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 smtClean="0"/>
              <a:t>Eizellen werden entnommen und künstlich befruchtet</a:t>
            </a:r>
            <a:endParaRPr lang="de-DE" sz="5400" dirty="0"/>
          </a:p>
        </p:txBody>
      </p:sp>
      <p:sp>
        <p:nvSpPr>
          <p:cNvPr id="7" name="Ellipse 6"/>
          <p:cNvSpPr/>
          <p:nvPr/>
        </p:nvSpPr>
        <p:spPr>
          <a:xfrm>
            <a:off x="19751762" y="26752195"/>
            <a:ext cx="2090928" cy="192080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/>
          </a:p>
        </p:txBody>
      </p:sp>
      <p:sp>
        <p:nvSpPr>
          <p:cNvPr id="16" name="Ellipse 15"/>
          <p:cNvSpPr/>
          <p:nvPr/>
        </p:nvSpPr>
        <p:spPr>
          <a:xfrm>
            <a:off x="21113356" y="25971879"/>
            <a:ext cx="2090928" cy="192080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/>
          </a:p>
        </p:txBody>
      </p:sp>
      <p:sp>
        <p:nvSpPr>
          <p:cNvPr id="17" name="Ellipse 16"/>
          <p:cNvSpPr/>
          <p:nvPr/>
        </p:nvSpPr>
        <p:spPr>
          <a:xfrm>
            <a:off x="22561657" y="26795675"/>
            <a:ext cx="2090928" cy="192080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/>
          </a:p>
        </p:txBody>
      </p:sp>
      <p:sp>
        <p:nvSpPr>
          <p:cNvPr id="19" name="Ellipse 18"/>
          <p:cNvSpPr/>
          <p:nvPr/>
        </p:nvSpPr>
        <p:spPr>
          <a:xfrm>
            <a:off x="20338182" y="28060595"/>
            <a:ext cx="2090928" cy="192080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/>
          </a:p>
        </p:txBody>
      </p:sp>
      <p:sp>
        <p:nvSpPr>
          <p:cNvPr id="20" name="Ellipse 19"/>
          <p:cNvSpPr/>
          <p:nvPr/>
        </p:nvSpPr>
        <p:spPr>
          <a:xfrm>
            <a:off x="22033552" y="28103376"/>
            <a:ext cx="2090928" cy="192080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/>
          </a:p>
        </p:txBody>
      </p:sp>
      <p:sp>
        <p:nvSpPr>
          <p:cNvPr id="21" name="Ellipse 20"/>
          <p:cNvSpPr/>
          <p:nvPr/>
        </p:nvSpPr>
        <p:spPr>
          <a:xfrm>
            <a:off x="21164721" y="27191162"/>
            <a:ext cx="2090928" cy="192080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/>
          </a:p>
        </p:txBody>
      </p:sp>
      <p:sp>
        <p:nvSpPr>
          <p:cNvPr id="22" name="Ellipse 21"/>
          <p:cNvSpPr/>
          <p:nvPr/>
        </p:nvSpPr>
        <p:spPr>
          <a:xfrm>
            <a:off x="21420904" y="13822732"/>
            <a:ext cx="2090928" cy="192080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800"/>
          </a:p>
        </p:txBody>
      </p:sp>
      <p:sp>
        <p:nvSpPr>
          <p:cNvPr id="23" name="Freihandform 22"/>
          <p:cNvSpPr/>
          <p:nvPr/>
        </p:nvSpPr>
        <p:spPr>
          <a:xfrm>
            <a:off x="23670628" y="13597220"/>
            <a:ext cx="1308542" cy="1018258"/>
          </a:xfrm>
          <a:custGeom>
            <a:avLst/>
            <a:gdLst>
              <a:gd name="connsiteX0" fmla="*/ 1645920 w 1645920"/>
              <a:gd name="connsiteY0" fmla="*/ 0 h 1341120"/>
              <a:gd name="connsiteX1" fmla="*/ 1097280 w 1645920"/>
              <a:gd name="connsiteY1" fmla="*/ 883920 h 1341120"/>
              <a:gd name="connsiteX2" fmla="*/ 274320 w 1645920"/>
              <a:gd name="connsiteY2" fmla="*/ 853440 h 1341120"/>
              <a:gd name="connsiteX3" fmla="*/ 0 w 1645920"/>
              <a:gd name="connsiteY3" fmla="*/ 1341120 h 134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5920" h="1341120">
                <a:moveTo>
                  <a:pt x="1645920" y="0"/>
                </a:moveTo>
                <a:cubicBezTo>
                  <a:pt x="1485900" y="370840"/>
                  <a:pt x="1325880" y="741680"/>
                  <a:pt x="1097280" y="883920"/>
                </a:cubicBezTo>
                <a:cubicBezTo>
                  <a:pt x="868680" y="1026160"/>
                  <a:pt x="457200" y="777240"/>
                  <a:pt x="274320" y="853440"/>
                </a:cubicBezTo>
                <a:cubicBezTo>
                  <a:pt x="91440" y="929640"/>
                  <a:pt x="45720" y="1135380"/>
                  <a:pt x="0" y="1341120"/>
                </a:cubicBezTo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8800"/>
          </a:p>
        </p:txBody>
      </p:sp>
      <p:sp>
        <p:nvSpPr>
          <p:cNvPr id="24" name="Ellipse 23"/>
          <p:cNvSpPr/>
          <p:nvPr/>
        </p:nvSpPr>
        <p:spPr>
          <a:xfrm>
            <a:off x="22939397" y="14390429"/>
            <a:ext cx="811293" cy="45410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8800"/>
          </a:p>
        </p:txBody>
      </p:sp>
      <p:sp>
        <p:nvSpPr>
          <p:cNvPr id="27" name="Textfeld 26"/>
          <p:cNvSpPr txBox="1"/>
          <p:nvPr/>
        </p:nvSpPr>
        <p:spPr>
          <a:xfrm>
            <a:off x="19459351" y="21515068"/>
            <a:ext cx="601617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 smtClean="0"/>
              <a:t>Entnahme von zwei Zellen aus 4-8-Zellstadium und Untersuchung auf genetische Defekte</a:t>
            </a:r>
            <a:endParaRPr lang="de-DE" sz="5400" dirty="0"/>
          </a:p>
        </p:txBody>
      </p:sp>
      <p:sp>
        <p:nvSpPr>
          <p:cNvPr id="29" name="Textfeld 28"/>
          <p:cNvSpPr txBox="1"/>
          <p:nvPr/>
        </p:nvSpPr>
        <p:spPr>
          <a:xfrm>
            <a:off x="17231924" y="35278550"/>
            <a:ext cx="61331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 smtClean="0"/>
              <a:t>Einpflanzen in die Gebärmutter bei gesundem Embryo</a:t>
            </a:r>
            <a:endParaRPr lang="de-DE" sz="5400" dirty="0"/>
          </a:p>
        </p:txBody>
      </p:sp>
      <p:sp>
        <p:nvSpPr>
          <p:cNvPr id="30" name="Textfeld 29"/>
          <p:cNvSpPr txBox="1"/>
          <p:nvPr/>
        </p:nvSpPr>
        <p:spPr>
          <a:xfrm>
            <a:off x="23779172" y="35295370"/>
            <a:ext cx="50295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 smtClean="0"/>
              <a:t>Verwerfen bei genetischem Defekt</a:t>
            </a:r>
            <a:endParaRPr lang="de-DE" sz="5400" dirty="0"/>
          </a:p>
        </p:txBody>
      </p:sp>
      <p:sp>
        <p:nvSpPr>
          <p:cNvPr id="31" name="Pfeil nach rechts 30"/>
          <p:cNvSpPr/>
          <p:nvPr/>
        </p:nvSpPr>
        <p:spPr>
          <a:xfrm rot="6382399">
            <a:off x="18304829" y="31983466"/>
            <a:ext cx="4289427" cy="1228747"/>
          </a:xfrm>
          <a:prstGeom prst="rightArrow">
            <a:avLst/>
          </a:prstGeom>
          <a:solidFill>
            <a:schemeClr val="bg1">
              <a:lumMod val="6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5400" dirty="0">
              <a:solidFill>
                <a:schemeClr val="tx1"/>
              </a:solidFill>
            </a:endParaRPr>
          </a:p>
        </p:txBody>
      </p:sp>
      <p:sp>
        <p:nvSpPr>
          <p:cNvPr id="32" name="Pfeil nach rechts 31"/>
          <p:cNvSpPr/>
          <p:nvPr/>
        </p:nvSpPr>
        <p:spPr>
          <a:xfrm rot="4354044">
            <a:off x="22123413" y="31932211"/>
            <a:ext cx="3958953" cy="1228747"/>
          </a:xfrm>
          <a:prstGeom prst="rightArrow">
            <a:avLst/>
          </a:prstGeom>
          <a:solidFill>
            <a:schemeClr val="bg1">
              <a:lumMod val="6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5400" dirty="0">
              <a:solidFill>
                <a:schemeClr val="tx1"/>
              </a:solidFill>
            </a:endParaRPr>
          </a:p>
        </p:txBody>
      </p:sp>
      <p:sp>
        <p:nvSpPr>
          <p:cNvPr id="33" name="Pfeil nach unten 32"/>
          <p:cNvSpPr/>
          <p:nvPr/>
        </p:nvSpPr>
        <p:spPr>
          <a:xfrm>
            <a:off x="21664303" y="16484931"/>
            <a:ext cx="1493520" cy="4791101"/>
          </a:xfrm>
          <a:prstGeom prst="downArrow">
            <a:avLst/>
          </a:prstGeom>
          <a:solidFill>
            <a:schemeClr val="bg1">
              <a:lumMod val="6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</a:rPr>
              <a:t>T</a:t>
            </a:r>
          </a:p>
          <a:p>
            <a:pPr algn="ctr"/>
            <a:r>
              <a:rPr lang="de-DE" sz="3600" b="1" dirty="0" smtClean="0">
                <a:solidFill>
                  <a:schemeClr val="tx1"/>
                </a:solidFill>
              </a:rPr>
              <a:t>E</a:t>
            </a:r>
          </a:p>
          <a:p>
            <a:pPr algn="ctr"/>
            <a:r>
              <a:rPr lang="de-DE" sz="3600" b="1" dirty="0" smtClean="0">
                <a:solidFill>
                  <a:schemeClr val="tx1"/>
                </a:solidFill>
              </a:rPr>
              <a:t>I</a:t>
            </a:r>
          </a:p>
          <a:p>
            <a:pPr algn="ctr"/>
            <a:r>
              <a:rPr lang="de-DE" sz="3600" b="1" dirty="0" smtClean="0">
                <a:solidFill>
                  <a:schemeClr val="tx1"/>
                </a:solidFill>
              </a:rPr>
              <a:t>L</a:t>
            </a:r>
          </a:p>
          <a:p>
            <a:pPr algn="ctr"/>
            <a:r>
              <a:rPr lang="de-DE" sz="3600" b="1" dirty="0" smtClean="0">
                <a:solidFill>
                  <a:schemeClr val="tx1"/>
                </a:solidFill>
              </a:rPr>
              <a:t>U</a:t>
            </a:r>
          </a:p>
          <a:p>
            <a:pPr algn="ctr"/>
            <a:r>
              <a:rPr lang="de-DE" sz="3600" b="1" dirty="0" smtClean="0">
                <a:solidFill>
                  <a:schemeClr val="tx1"/>
                </a:solidFill>
              </a:rPr>
              <a:t>N</a:t>
            </a:r>
          </a:p>
          <a:p>
            <a:pPr algn="ctr"/>
            <a:r>
              <a:rPr lang="de-DE" sz="3600" b="1" dirty="0" smtClean="0">
                <a:solidFill>
                  <a:schemeClr val="tx1"/>
                </a:solidFill>
              </a:rPr>
              <a:t>G</a:t>
            </a:r>
          </a:p>
          <a:p>
            <a:pPr algn="ctr"/>
            <a:endParaRPr lang="de-DE" sz="5400" b="1" dirty="0"/>
          </a:p>
        </p:txBody>
      </p:sp>
      <p:sp>
        <p:nvSpPr>
          <p:cNvPr id="34" name="Textfeld 33"/>
          <p:cNvSpPr txBox="1"/>
          <p:nvPr/>
        </p:nvSpPr>
        <p:spPr>
          <a:xfrm>
            <a:off x="2296159" y="30620915"/>
            <a:ext cx="13762684" cy="757130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de-DE" sz="5400" dirty="0" smtClean="0"/>
              <a:t>PID in Deutschland</a:t>
            </a: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de-DE" sz="5400" dirty="0" smtClean="0"/>
              <a:t>Verbot mit Ausnahme folgender Fälle:</a:t>
            </a:r>
          </a:p>
          <a:p>
            <a:pPr marL="3231170" lvl="1" indent="-1143000">
              <a:buFont typeface="Arial" panose="020B0604020202020204" pitchFamily="34" charset="0"/>
              <a:buChar char="•"/>
            </a:pPr>
            <a:r>
              <a:rPr lang="de-DE" sz="5400" dirty="0"/>
              <a:t>h</a:t>
            </a:r>
            <a:r>
              <a:rPr lang="de-DE" sz="5400" dirty="0" smtClean="0"/>
              <a:t>ohe Wahrscheinlichkeit einer schwerwiegenden Erbkrankheit</a:t>
            </a:r>
          </a:p>
          <a:p>
            <a:pPr marL="3231170" lvl="1" indent="-1143000">
              <a:buFont typeface="Arial" panose="020B0604020202020204" pitchFamily="34" charset="0"/>
              <a:buChar char="•"/>
            </a:pPr>
            <a:r>
              <a:rPr lang="de-DE" sz="5400" dirty="0"/>
              <a:t>b</a:t>
            </a:r>
            <a:r>
              <a:rPr lang="de-DE" sz="5400" dirty="0" smtClean="0"/>
              <a:t>egründeter Verdacht auf eine Fehlgeburt aufgrund genetischer Schädigung</a:t>
            </a: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de-DE" sz="5400" dirty="0" smtClean="0"/>
              <a:t>Ethikkommissionen entscheiden im Einzelfall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de-DE" sz="5400" dirty="0"/>
          </a:p>
        </p:txBody>
      </p:sp>
      <p:sp>
        <p:nvSpPr>
          <p:cNvPr id="35" name="Textfeld 34"/>
          <p:cNvSpPr txBox="1"/>
          <p:nvPr/>
        </p:nvSpPr>
        <p:spPr>
          <a:xfrm>
            <a:off x="2273226" y="14777045"/>
            <a:ext cx="13785617" cy="1505027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857250" indent="-857250">
              <a:buFont typeface="Wingdings" panose="05000000000000000000" pitchFamily="2" charset="2"/>
              <a:buChar char="Ø"/>
            </a:pPr>
            <a:r>
              <a:rPr lang="de-DE" sz="5400" dirty="0" smtClean="0"/>
              <a:t>Vorteile</a:t>
            </a:r>
          </a:p>
          <a:p>
            <a:pPr marL="2945420" lvl="1" indent="-857250">
              <a:buFont typeface="Arial" panose="020B0604020202020204" pitchFamily="34" charset="0"/>
              <a:buChar char="•"/>
            </a:pPr>
            <a:r>
              <a:rPr lang="de-DE" sz="5400" dirty="0" smtClean="0"/>
              <a:t>Ausschluss von schwerwiegenden Erbkrankheiten</a:t>
            </a:r>
          </a:p>
          <a:p>
            <a:pPr marL="2945420" lvl="1" indent="-857250">
              <a:buFont typeface="Arial" panose="020B0604020202020204" pitchFamily="34" charset="0"/>
              <a:buChar char="•"/>
            </a:pPr>
            <a:r>
              <a:rPr lang="de-DE" sz="5400" dirty="0"/>
              <a:t>w</a:t>
            </a:r>
            <a:r>
              <a:rPr lang="de-DE" sz="5400" dirty="0" smtClean="0"/>
              <a:t>eniger Schwangerschaftsabbrüche / Totgeburten</a:t>
            </a:r>
          </a:p>
          <a:p>
            <a:pPr marL="2945420" lvl="1" indent="-857250">
              <a:buFont typeface="Arial" panose="020B0604020202020204" pitchFamily="34" charset="0"/>
              <a:buChar char="•"/>
            </a:pPr>
            <a:r>
              <a:rPr lang="de-DE" sz="5400" dirty="0" smtClean="0"/>
              <a:t>Kinder für genetisch vorbelastete Eltern möglich</a:t>
            </a:r>
          </a:p>
          <a:p>
            <a:pPr marL="857250" indent="-857250">
              <a:buFont typeface="Wingdings" panose="05000000000000000000" pitchFamily="2" charset="2"/>
              <a:buChar char="Ø"/>
            </a:pPr>
            <a:r>
              <a:rPr lang="de-DE" sz="5400" dirty="0" smtClean="0"/>
              <a:t>Nachteile</a:t>
            </a:r>
          </a:p>
          <a:p>
            <a:pPr marL="2945420" lvl="1" indent="-857250">
              <a:buFont typeface="Arial" panose="020B0604020202020204" pitchFamily="34" charset="0"/>
              <a:buChar char="•"/>
            </a:pPr>
            <a:r>
              <a:rPr lang="de-DE" sz="5400" dirty="0"/>
              <a:t>p</a:t>
            </a:r>
            <a:r>
              <a:rPr lang="de-DE" sz="5400" dirty="0" smtClean="0"/>
              <a:t>sychische / physische Belastung für die Frau</a:t>
            </a:r>
          </a:p>
          <a:p>
            <a:pPr marL="2945420" lvl="1" indent="-857250">
              <a:buFont typeface="Arial" panose="020B0604020202020204" pitchFamily="34" charset="0"/>
              <a:buChar char="•"/>
            </a:pPr>
            <a:r>
              <a:rPr lang="de-DE" sz="5400" dirty="0"/>
              <a:t>v</a:t>
            </a:r>
            <a:r>
              <a:rPr lang="de-DE" sz="5400" dirty="0" smtClean="0"/>
              <a:t>ermehrt Mehrlingsschwangerschaften / Eileiterschwangerschaften</a:t>
            </a:r>
          </a:p>
          <a:p>
            <a:pPr marL="2945420" lvl="1" indent="-857250">
              <a:buFont typeface="Arial" panose="020B0604020202020204" pitchFamily="34" charset="0"/>
              <a:buChar char="•"/>
            </a:pPr>
            <a:r>
              <a:rPr lang="de-DE" sz="5400" dirty="0"/>
              <a:t>h</a:t>
            </a:r>
            <a:r>
              <a:rPr lang="de-DE" sz="5400" dirty="0" smtClean="0"/>
              <a:t>ohe Kosten</a:t>
            </a:r>
          </a:p>
          <a:p>
            <a:pPr marL="857250" indent="-857250">
              <a:buFont typeface="Wingdings" panose="05000000000000000000" pitchFamily="2" charset="2"/>
              <a:buChar char="Ø"/>
            </a:pPr>
            <a:r>
              <a:rPr lang="de-DE" sz="5400" dirty="0" smtClean="0"/>
              <a:t>Kontroverse Aspekte</a:t>
            </a:r>
          </a:p>
          <a:p>
            <a:pPr marL="2945420" lvl="1" indent="-857250">
              <a:buFont typeface="Arial" panose="020B0604020202020204" pitchFamily="34" charset="0"/>
              <a:buChar char="•"/>
            </a:pPr>
            <a:r>
              <a:rPr lang="de-DE" sz="5400" dirty="0" smtClean="0"/>
              <a:t>Designerbabys</a:t>
            </a:r>
          </a:p>
          <a:p>
            <a:pPr marL="2945420" lvl="1" indent="-857250">
              <a:buFont typeface="Arial" panose="020B0604020202020204" pitchFamily="34" charset="0"/>
              <a:buChar char="•"/>
            </a:pPr>
            <a:r>
              <a:rPr lang="de-DE" sz="5400" dirty="0"/>
              <a:t>v</a:t>
            </a:r>
            <a:r>
              <a:rPr lang="de-DE" sz="5400" dirty="0" smtClean="0"/>
              <a:t>erworfene Embryonen</a:t>
            </a:r>
          </a:p>
          <a:p>
            <a:pPr marL="2945420" lvl="1" indent="-857250">
              <a:buFont typeface="Arial" panose="020B0604020202020204" pitchFamily="34" charset="0"/>
              <a:buChar char="•"/>
            </a:pPr>
            <a:r>
              <a:rPr lang="de-DE" sz="5400" dirty="0" smtClean="0"/>
              <a:t>„Rettungsgeschwister“</a:t>
            </a:r>
          </a:p>
        </p:txBody>
      </p:sp>
      <p:pic>
        <p:nvPicPr>
          <p:cNvPr id="37" name="Grafik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26" y="9774079"/>
            <a:ext cx="6379494" cy="4784621"/>
          </a:xfrm>
          <a:prstGeom prst="rect">
            <a:avLst/>
          </a:prstGeom>
        </p:spPr>
      </p:pic>
      <p:sp>
        <p:nvSpPr>
          <p:cNvPr id="38" name="Textfeld 37"/>
          <p:cNvSpPr txBox="1"/>
          <p:nvPr/>
        </p:nvSpPr>
        <p:spPr>
          <a:xfrm>
            <a:off x="8936275" y="10776180"/>
            <a:ext cx="66653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latin typeface="Gill Sans MT"/>
                <a:cs typeface="Gill Sans MT"/>
              </a:rPr>
              <a:t>Johannes Baumann, Karen </a:t>
            </a:r>
            <a:r>
              <a:rPr lang="de-DE" sz="2000" dirty="0" err="1" smtClean="0">
                <a:latin typeface="Gill Sans MT"/>
                <a:cs typeface="Gill Sans MT"/>
              </a:rPr>
              <a:t>Buntrock</a:t>
            </a:r>
            <a:r>
              <a:rPr lang="de-DE" sz="2000" dirty="0" smtClean="0">
                <a:latin typeface="Gill Sans MT"/>
                <a:cs typeface="Gill Sans MT"/>
              </a:rPr>
              <a:t>, Verena Freud, Pia Hermann, Laura Hofmann, Vanessa Kimmel, Christine Klut, Tobias Knopp, Elisabeth </a:t>
            </a:r>
            <a:r>
              <a:rPr lang="de-DE" sz="2000" dirty="0" err="1" smtClean="0">
                <a:latin typeface="Gill Sans MT"/>
                <a:cs typeface="Gill Sans MT"/>
              </a:rPr>
              <a:t>Kriep</a:t>
            </a:r>
            <a:r>
              <a:rPr lang="de-DE" sz="2000" dirty="0" smtClean="0">
                <a:latin typeface="Gill Sans MT"/>
                <a:cs typeface="Gill Sans MT"/>
              </a:rPr>
              <a:t>, Alina Kuntze, Larissa Legat, Mia Lehmann, Christina Martel, Larissa Mattern, Megan Mittag, </a:t>
            </a:r>
            <a:r>
              <a:rPr lang="de-DE" sz="2000" dirty="0" err="1" smtClean="0">
                <a:latin typeface="Gill Sans MT"/>
                <a:cs typeface="Gill Sans MT"/>
              </a:rPr>
              <a:t>Lema</a:t>
            </a:r>
            <a:r>
              <a:rPr lang="de-DE" sz="2000" dirty="0" smtClean="0">
                <a:latin typeface="Gill Sans MT"/>
                <a:cs typeface="Gill Sans MT"/>
              </a:rPr>
              <a:t> </a:t>
            </a:r>
            <a:r>
              <a:rPr lang="de-DE" sz="2000" dirty="0" err="1" smtClean="0">
                <a:latin typeface="Gill Sans MT"/>
                <a:cs typeface="Gill Sans MT"/>
              </a:rPr>
              <a:t>Naseri</a:t>
            </a:r>
            <a:r>
              <a:rPr lang="de-DE" sz="2000" dirty="0" smtClean="0">
                <a:latin typeface="Gill Sans MT"/>
                <a:cs typeface="Gill Sans MT"/>
              </a:rPr>
              <a:t>, Lea Nadira  </a:t>
            </a:r>
            <a:r>
              <a:rPr lang="de-DE" sz="2000" dirty="0" err="1" smtClean="0">
                <a:latin typeface="Gill Sans MT"/>
                <a:cs typeface="Gill Sans MT"/>
              </a:rPr>
              <a:t>Olfermann</a:t>
            </a:r>
            <a:r>
              <a:rPr lang="de-DE" sz="2000" dirty="0" smtClean="0">
                <a:latin typeface="Gill Sans MT"/>
                <a:cs typeface="Gill Sans MT"/>
              </a:rPr>
              <a:t>, Lorena </a:t>
            </a:r>
            <a:r>
              <a:rPr lang="de-DE" sz="2000" err="1" smtClean="0">
                <a:latin typeface="Gill Sans MT"/>
                <a:cs typeface="Gill Sans MT"/>
              </a:rPr>
              <a:t>Opitz</a:t>
            </a:r>
            <a:r>
              <a:rPr lang="de-DE" sz="2000" smtClean="0">
                <a:latin typeface="Gill Sans MT"/>
                <a:cs typeface="Gill Sans MT"/>
              </a:rPr>
              <a:t>, Selina </a:t>
            </a:r>
            <a:r>
              <a:rPr lang="de-DE" sz="2000" dirty="0" smtClean="0">
                <a:latin typeface="Gill Sans MT"/>
                <a:cs typeface="Gill Sans MT"/>
              </a:rPr>
              <a:t>Post, Susanne Schauer, Ben </a:t>
            </a:r>
            <a:r>
              <a:rPr lang="de-DE" sz="2000" dirty="0" err="1" smtClean="0">
                <a:latin typeface="Gill Sans MT"/>
                <a:cs typeface="Gill Sans MT"/>
              </a:rPr>
              <a:t>Soreq</a:t>
            </a:r>
            <a:r>
              <a:rPr lang="de-DE" sz="2000" dirty="0" smtClean="0">
                <a:latin typeface="Gill Sans MT"/>
                <a:cs typeface="Gill Sans MT"/>
              </a:rPr>
              <a:t>, </a:t>
            </a:r>
            <a:r>
              <a:rPr lang="de-DE" sz="2000" dirty="0" err="1" smtClean="0">
                <a:latin typeface="Gill Sans MT"/>
                <a:cs typeface="Gill Sans MT"/>
              </a:rPr>
              <a:t>Philine</a:t>
            </a:r>
            <a:r>
              <a:rPr lang="de-DE" sz="2000" dirty="0" smtClean="0">
                <a:latin typeface="Gill Sans MT"/>
                <a:cs typeface="Gill Sans MT"/>
              </a:rPr>
              <a:t> Wagner, Marie Walther, Lina Weber, Louisa </a:t>
            </a:r>
            <a:r>
              <a:rPr lang="de-DE" sz="2000" dirty="0" err="1" smtClean="0">
                <a:latin typeface="Gill Sans MT"/>
                <a:cs typeface="Gill Sans MT"/>
              </a:rPr>
              <a:t>Weyerheuser</a:t>
            </a:r>
            <a:endParaRPr lang="de-DE" sz="2000" dirty="0">
              <a:latin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9380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</Words>
  <Application>Microsoft Office PowerPoint</Application>
  <PresentationFormat>Benutzerdefiniert</PresentationFormat>
  <Paragraphs>44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FedraSans-Bold</vt:lpstr>
      <vt:lpstr>Gill Sans MT</vt:lpstr>
      <vt:lpstr>Wingdings</vt:lpstr>
      <vt:lpstr>Office-Design</vt:lpstr>
      <vt:lpstr> Workshop 3:  Präimplantationsdiagnostik und Designerbabys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Christina Martel</cp:lastModifiedBy>
  <cp:revision>64</cp:revision>
  <cp:lastPrinted>2015-01-15T21:06:43Z</cp:lastPrinted>
  <dcterms:created xsi:type="dcterms:W3CDTF">2012-12-10T08:03:06Z</dcterms:created>
  <dcterms:modified xsi:type="dcterms:W3CDTF">2015-02-06T17:20:07Z</dcterms:modified>
</cp:coreProperties>
</file>