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5213" cy="42811700"/>
  <p:notesSz cx="6858000" cy="9144000"/>
  <p:defaultTextStyle>
    <a:defPPr>
      <a:defRPr lang="de-DE"/>
    </a:defPPr>
    <a:lvl1pPr marL="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A0A3A"/>
    <a:srgbClr val="3D0B3D"/>
    <a:srgbClr val="1583A5"/>
    <a:srgbClr val="990066"/>
    <a:srgbClr val="993366"/>
    <a:srgbClr val="CC3366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43" autoAdjust="0"/>
  </p:normalViewPr>
  <p:slideViewPr>
    <p:cSldViewPr snapToGrid="0" snapToObjects="1">
      <p:cViewPr>
        <p:scale>
          <a:sx n="23" d="100"/>
          <a:sy n="23" d="100"/>
        </p:scale>
        <p:origin x="-984" y="378"/>
      </p:cViewPr>
      <p:guideLst>
        <p:guide orient="horz" pos="6024"/>
        <p:guide pos="9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091AF-DF93-D841-A037-EC2B7B367BDD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8D258-3E51-CE44-A173-B5B09357E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825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504BD-D71E-ED4D-9B0F-3A5A6AE723E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1E49D-7167-1B4B-8EF9-C1EDE7E5550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1270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88170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7633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64509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5267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440848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52901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617187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705356" algn="l" defTabSz="2088170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16150" y="685800"/>
            <a:ext cx="24257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048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644" y="13299380"/>
            <a:ext cx="25733931" cy="9176767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283" y="24259965"/>
            <a:ext cx="21192649" cy="1094076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F109D-0E0E-8B4A-8CB8-030131D322C3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6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ECC1-78FF-B447-8AC2-EEEC783CF2EB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647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536" y="27510488"/>
            <a:ext cx="25733931" cy="8502878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536" y="18145428"/>
            <a:ext cx="25733931" cy="93650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7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33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50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67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84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01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18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3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97AC0-3E7B-1740-98ED-5CDB2C8BFF56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05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13761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389900" y="9989404"/>
            <a:ext cx="13371552" cy="28253743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9434-89BA-314A-BC8A-C22EA2935D09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125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583085"/>
            <a:ext cx="13376810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761" y="13576861"/>
            <a:ext cx="13376810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79392" y="9583085"/>
            <a:ext cx="13382065" cy="3993774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170" indent="0">
              <a:buNone/>
              <a:defRPr sz="9100" b="1"/>
            </a:lvl2pPr>
            <a:lvl3pPr marL="4176339" indent="0">
              <a:buNone/>
              <a:defRPr sz="8200" b="1"/>
            </a:lvl3pPr>
            <a:lvl4pPr marL="6264509" indent="0">
              <a:buNone/>
              <a:defRPr sz="7300" b="1"/>
            </a:lvl4pPr>
            <a:lvl5pPr marL="8352678" indent="0">
              <a:buNone/>
              <a:defRPr sz="7300" b="1"/>
            </a:lvl5pPr>
            <a:lvl6pPr marL="10440848" indent="0">
              <a:buNone/>
              <a:defRPr sz="7300" b="1"/>
            </a:lvl6pPr>
            <a:lvl7pPr marL="12529017" indent="0">
              <a:buNone/>
              <a:defRPr sz="7300" b="1"/>
            </a:lvl7pPr>
            <a:lvl8pPr marL="14617187" indent="0">
              <a:buNone/>
              <a:defRPr sz="7300" b="1"/>
            </a:lvl8pPr>
            <a:lvl9pPr marL="16705356" indent="0">
              <a:buNone/>
              <a:defRPr sz="73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79392" y="13576861"/>
            <a:ext cx="13382065" cy="24666281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5881-E070-8C47-B97A-56A55FD1E2E1}" type="datetime1">
              <a:rPr lang="de-DE" smtClean="0"/>
              <a:t>06.02.2015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506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3EDCA-3229-9D48-8CA4-4860BA699A21}" type="datetime1">
              <a:rPr lang="de-DE" smtClean="0"/>
              <a:t>06.02.2015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352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B849-361C-A147-911C-B7494EBE327F}" type="datetime1">
              <a:rPr lang="de-DE" smtClean="0"/>
              <a:t>06.02.2015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09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763" y="1704544"/>
            <a:ext cx="9960336" cy="7254205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6770" y="1704544"/>
            <a:ext cx="16924685" cy="36538601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3763" y="8958752"/>
            <a:ext cx="9960336" cy="29284395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0D734-7E13-D241-82C6-C39408F34AA8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6092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4154" y="29968190"/>
            <a:ext cx="18165128" cy="3537914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4154" y="3825304"/>
            <a:ext cx="18165128" cy="25687020"/>
          </a:xfrm>
        </p:spPr>
        <p:txBody>
          <a:bodyPr/>
          <a:lstStyle>
            <a:lvl1pPr marL="0" indent="0">
              <a:buNone/>
              <a:defRPr sz="14600"/>
            </a:lvl1pPr>
            <a:lvl2pPr marL="2088170" indent="0">
              <a:buNone/>
              <a:defRPr sz="12800"/>
            </a:lvl2pPr>
            <a:lvl3pPr marL="4176339" indent="0">
              <a:buNone/>
              <a:defRPr sz="11000"/>
            </a:lvl3pPr>
            <a:lvl4pPr marL="6264509" indent="0">
              <a:buNone/>
              <a:defRPr sz="9100"/>
            </a:lvl4pPr>
            <a:lvl5pPr marL="8352678" indent="0">
              <a:buNone/>
              <a:defRPr sz="9100"/>
            </a:lvl5pPr>
            <a:lvl6pPr marL="10440848" indent="0">
              <a:buNone/>
              <a:defRPr sz="9100"/>
            </a:lvl6pPr>
            <a:lvl7pPr marL="12529017" indent="0">
              <a:buNone/>
              <a:defRPr sz="9100"/>
            </a:lvl7pPr>
            <a:lvl8pPr marL="14617187" indent="0">
              <a:buNone/>
              <a:defRPr sz="9100"/>
            </a:lvl8pPr>
            <a:lvl9pPr marL="16705356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4154" y="33506106"/>
            <a:ext cx="18165128" cy="5024426"/>
          </a:xfrm>
        </p:spPr>
        <p:txBody>
          <a:bodyPr/>
          <a:lstStyle>
            <a:lvl1pPr marL="0" indent="0">
              <a:buNone/>
              <a:defRPr sz="6400"/>
            </a:lvl1pPr>
            <a:lvl2pPr marL="2088170" indent="0">
              <a:buNone/>
              <a:defRPr sz="5500"/>
            </a:lvl2pPr>
            <a:lvl3pPr marL="4176339" indent="0">
              <a:buNone/>
              <a:defRPr sz="4600"/>
            </a:lvl3pPr>
            <a:lvl4pPr marL="6264509" indent="0">
              <a:buNone/>
              <a:defRPr sz="4100"/>
            </a:lvl4pPr>
            <a:lvl5pPr marL="8352678" indent="0">
              <a:buNone/>
              <a:defRPr sz="4100"/>
            </a:lvl5pPr>
            <a:lvl6pPr marL="10440848" indent="0">
              <a:buNone/>
              <a:defRPr sz="4100"/>
            </a:lvl6pPr>
            <a:lvl7pPr marL="12529017" indent="0">
              <a:buNone/>
              <a:defRPr sz="4100"/>
            </a:lvl7pPr>
            <a:lvl8pPr marL="14617187" indent="0">
              <a:buNone/>
              <a:defRPr sz="4100"/>
            </a:lvl8pPr>
            <a:lvl9pPr marL="16705356" indent="0">
              <a:buNone/>
              <a:defRPr sz="41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C2DA1-5E14-B049-A9D6-25A221424EE1}" type="datetime1">
              <a:rPr lang="de-DE" smtClean="0"/>
              <a:t>06.02.2015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7580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390A5-2676-2747-BB54-03045DB650E2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626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1949532" y="1714459"/>
            <a:ext cx="6811923" cy="36528686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13762" y="1714459"/>
            <a:ext cx="19931182" cy="36528686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97F4-28E6-214D-9B39-B46C76478A3F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7275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761" y="1714453"/>
            <a:ext cx="27247692" cy="7135284"/>
          </a:xfrm>
          <a:prstGeom prst="rect">
            <a:avLst/>
          </a:prstGeom>
        </p:spPr>
        <p:txBody>
          <a:bodyPr vert="horz" lIns="417634" tIns="208817" rIns="417634" bIns="208817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761" y="9989404"/>
            <a:ext cx="27247692" cy="28253743"/>
          </a:xfrm>
          <a:prstGeom prst="rect">
            <a:avLst/>
          </a:prstGeom>
        </p:spPr>
        <p:txBody>
          <a:bodyPr vert="horz" lIns="417634" tIns="208817" rIns="417634" bIns="208817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761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CF98E-F57A-8A48-BE61-31158989FD0E}" type="datetime1">
              <a:rPr lang="de-DE" smtClean="0"/>
              <a:t>06.02.2015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4034" y="39680109"/>
            <a:ext cx="9587151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697236" y="39680109"/>
            <a:ext cx="7064216" cy="2279327"/>
          </a:xfrm>
          <a:prstGeom prst="rect">
            <a:avLst/>
          </a:prstGeom>
        </p:spPr>
        <p:txBody>
          <a:bodyPr vert="horz" lIns="417634" tIns="208817" rIns="417634" bIns="208817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33546-1BD3-2A48-A199-BD25F918C6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0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2088170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27" indent="-1566127" algn="l" defTabSz="2088170" rtl="0" eaLnBrk="1" latinLnBrk="0" hangingPunct="1">
        <a:spcBef>
          <a:spcPct val="20000"/>
        </a:spcBef>
        <a:buFont typeface="Arial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276" indent="-1305106" algn="l" defTabSz="2088170" rtl="0" eaLnBrk="1" latinLnBrk="0" hangingPunct="1">
        <a:spcBef>
          <a:spcPct val="20000"/>
        </a:spcBef>
        <a:buFont typeface="Arial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424" indent="-1044085" algn="l" defTabSz="2088170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593" indent="-1044085" algn="l" defTabSz="2088170" rtl="0" eaLnBrk="1" latinLnBrk="0" hangingPunct="1">
        <a:spcBef>
          <a:spcPct val="20000"/>
        </a:spcBef>
        <a:buFont typeface="Arial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763" indent="-1044085" algn="l" defTabSz="2088170" rtl="0" eaLnBrk="1" latinLnBrk="0" hangingPunct="1">
        <a:spcBef>
          <a:spcPct val="20000"/>
        </a:spcBef>
        <a:buFont typeface="Arial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933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10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272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441" indent="-1044085" algn="l" defTabSz="2088170" rtl="0" eaLnBrk="1" latinLnBrk="0" hangingPunct="1">
        <a:spcBef>
          <a:spcPct val="20000"/>
        </a:spcBef>
        <a:buFont typeface="Arial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70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33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509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67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848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01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187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356" algn="l" defTabSz="2088170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" t="38483" r="413" b="21192"/>
          <a:stretch/>
        </p:blipFill>
        <p:spPr>
          <a:xfrm>
            <a:off x="1482524" y="1709917"/>
            <a:ext cx="27119185" cy="7852858"/>
          </a:xfrm>
          <a:prstGeom prst="rect">
            <a:avLst/>
          </a:prstGeom>
        </p:spPr>
      </p:pic>
      <p:sp>
        <p:nvSpPr>
          <p:cNvPr id="14" name="Rechteck 13"/>
          <p:cNvSpPr/>
          <p:nvPr/>
        </p:nvSpPr>
        <p:spPr>
          <a:xfrm>
            <a:off x="23389613" y="4337416"/>
            <a:ext cx="4680000" cy="4679999"/>
          </a:xfrm>
          <a:prstGeom prst="rect">
            <a:avLst/>
          </a:prstGeom>
          <a:solidFill>
            <a:srgbClr val="3A0A3A">
              <a:alpha val="61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0066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9988720" y="2196616"/>
            <a:ext cx="4680000" cy="4679999"/>
          </a:xfrm>
          <a:prstGeom prst="rect">
            <a:avLst/>
          </a:prstGeom>
          <a:solidFill>
            <a:srgbClr val="1583A5">
              <a:alpha val="4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993366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581586" y="2616867"/>
            <a:ext cx="48798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DER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ERNEU-</a:t>
            </a:r>
          </a:p>
          <a:p>
            <a:pPr algn="r"/>
            <a:r>
              <a:rPr lang="de-DE" sz="6000" dirty="0" smtClean="0">
                <a:solidFill>
                  <a:schemeClr val="bg1"/>
                </a:solidFill>
                <a:latin typeface="Gill Sans MT"/>
                <a:cs typeface="Gill Sans MT"/>
              </a:rPr>
              <a:t>ERBARE</a:t>
            </a:r>
          </a:p>
          <a:p>
            <a:pPr algn="r"/>
            <a:r>
              <a:rPr lang="de-DE" sz="60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MENSCH</a:t>
            </a:r>
            <a:r>
              <a:rPr lang="de-DE" sz="5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?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24798110" y="4924665"/>
            <a:ext cx="425025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Methoden, 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Erkenntnisse und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Konsequenzen der</a:t>
            </a:r>
          </a:p>
          <a:p>
            <a:r>
              <a:rPr lang="de-DE" sz="2400" b="1" dirty="0" smtClean="0">
                <a:solidFill>
                  <a:schemeClr val="bg1"/>
                </a:solidFill>
                <a:latin typeface="Gill Sans MT"/>
                <a:cs typeface="Gill Sans MT"/>
              </a:rPr>
              <a:t>Stammzellforschung</a:t>
            </a:r>
          </a:p>
          <a:p>
            <a:endParaRPr lang="de-DE" sz="2800" dirty="0" smtClean="0">
              <a:solidFill>
                <a:schemeClr val="bg1"/>
              </a:solidFill>
              <a:latin typeface="FedraSans-Bold"/>
              <a:cs typeface="FedraSans-Bold"/>
            </a:endParaRP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5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. – 7. Februar 2015</a:t>
            </a:r>
          </a:p>
          <a:p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Schülerseminar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u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nd Symposium </a:t>
            </a:r>
          </a:p>
          <a:p>
            <a:r>
              <a:rPr lang="de-DE" sz="2400" dirty="0">
                <a:solidFill>
                  <a:schemeClr val="bg1"/>
                </a:solidFill>
                <a:latin typeface="Gill Sans MT"/>
                <a:cs typeface="Gill Sans MT"/>
              </a:rPr>
              <a:t>d</a:t>
            </a:r>
            <a:r>
              <a:rPr lang="de-DE" sz="2400" dirty="0" smtClean="0">
                <a:solidFill>
                  <a:schemeClr val="bg1"/>
                </a:solidFill>
                <a:latin typeface="Gill Sans MT"/>
                <a:cs typeface="Gill Sans MT"/>
              </a:rPr>
              <a:t>er EKHN Stiftung</a:t>
            </a:r>
            <a:endParaRPr lang="de-DE" sz="24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69898" y="2774527"/>
            <a:ext cx="12286413" cy="3527849"/>
          </a:xfrm>
        </p:spPr>
        <p:txBody>
          <a:bodyPr>
            <a:normAutofit/>
          </a:bodyPr>
          <a:lstStyle/>
          <a:p>
            <a:pPr algn="l"/>
            <a: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4000" b="1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b="1" dirty="0" smtClean="0">
                <a:solidFill>
                  <a:schemeClr val="bg1"/>
                </a:solidFill>
                <a:latin typeface="Gill Sans MT"/>
                <a:cs typeface="Gill Sans MT"/>
              </a:rPr>
              <a:t>Workshop 7: </a:t>
            </a: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/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Geschäftsfeld Regenerative Medizin;</a:t>
            </a:r>
            <a:b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</a:br>
            <a:r>
              <a:rPr lang="de-DE" sz="3600" dirty="0" smtClean="0">
                <a:solidFill>
                  <a:schemeClr val="bg1"/>
                </a:solidFill>
                <a:latin typeface="Gill Sans MT"/>
                <a:cs typeface="Gill Sans MT"/>
              </a:rPr>
              <a:t>Wer zahlt und wer verdient?</a:t>
            </a:r>
            <a:endParaRPr lang="de-DE" sz="3600" dirty="0">
              <a:solidFill>
                <a:schemeClr val="bg1"/>
              </a:solidFill>
              <a:latin typeface="Gill Sans MT"/>
              <a:cs typeface="Gill Sans MT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022292" y="10676804"/>
            <a:ext cx="5400000" cy="3600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feld 8"/>
          <p:cNvSpPr txBox="1"/>
          <p:nvPr/>
        </p:nvSpPr>
        <p:spPr>
          <a:xfrm>
            <a:off x="3799244" y="11854453"/>
            <a:ext cx="2891817" cy="175432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de-DE" sz="2800" dirty="0" smtClean="0"/>
          </a:p>
          <a:p>
            <a:r>
              <a:rPr lang="de-DE" sz="2400" dirty="0" smtClean="0">
                <a:solidFill>
                  <a:schemeClr val="bg1">
                    <a:lumMod val="65000"/>
                  </a:schemeClr>
                </a:solidFill>
                <a:latin typeface="Gill Sans MT"/>
                <a:cs typeface="Gill Sans MT"/>
              </a:rPr>
              <a:t>Gruppenfoto</a:t>
            </a:r>
          </a:p>
          <a:p>
            <a:endParaRPr lang="de-DE" sz="2800" dirty="0">
              <a:solidFill>
                <a:srgbClr val="000000"/>
              </a:solidFill>
            </a:endParaRPr>
          </a:p>
          <a:p>
            <a:endParaRPr lang="de-DE" sz="2800" dirty="0">
              <a:solidFill>
                <a:srgbClr val="000000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532470" y="1712565"/>
            <a:ext cx="27069240" cy="38819057"/>
          </a:xfrm>
          <a:prstGeom prst="rect">
            <a:avLst/>
          </a:prstGeom>
          <a:noFill/>
          <a:ln w="28575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28575" cmpd="sng">
                <a:solidFill>
                  <a:schemeClr val="tx2">
                    <a:lumMod val="75000"/>
                  </a:schemeClr>
                </a:solidFill>
              </a:ln>
            </a:endParaRPr>
          </a:p>
        </p:txBody>
      </p:sp>
      <p:pic>
        <p:nvPicPr>
          <p:cNvPr id="8" name="Bild 7" descr="EKHNS_4c_neg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20" y="1498613"/>
            <a:ext cx="3768393" cy="2241115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9268690" y="11016947"/>
            <a:ext cx="169479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 smtClean="0">
                <a:latin typeface="Gill Sans MT" panose="020B0502020104020203" pitchFamily="34" charset="0"/>
              </a:rPr>
              <a:t>Grundidee:</a:t>
            </a:r>
          </a:p>
          <a:p>
            <a:pPr algn="ctr"/>
            <a:r>
              <a:rPr lang="de-DE" sz="4400" dirty="0" smtClean="0">
                <a:latin typeface="Gill Sans MT" panose="020B0502020104020203" pitchFamily="34" charset="0"/>
              </a:rPr>
              <a:t>Nehmen Sie an, Wissenschaftler wären in der Lage, Organe mit einem Biodrucker herzustellen. Welche Fragen würden Sie sich stellen; welche Probleme würden sich herauskristallisieren?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0966" y="14688523"/>
            <a:ext cx="10991411" cy="8920302"/>
          </a:xfrm>
          <a:prstGeom prst="rect">
            <a:avLst/>
          </a:prstGeom>
        </p:spPr>
      </p:pic>
      <p:sp>
        <p:nvSpPr>
          <p:cNvPr id="16" name="Ellipse 15"/>
          <p:cNvSpPr/>
          <p:nvPr/>
        </p:nvSpPr>
        <p:spPr>
          <a:xfrm>
            <a:off x="2519278" y="24065346"/>
            <a:ext cx="10764195" cy="477981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66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Forschung muss sich lohnen.</a:t>
            </a:r>
            <a:endParaRPr lang="de-DE" sz="66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21" name="Ellipse 20"/>
          <p:cNvSpPr/>
          <p:nvPr/>
        </p:nvSpPr>
        <p:spPr>
          <a:xfrm>
            <a:off x="16639413" y="34290000"/>
            <a:ext cx="10764195" cy="477981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66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Kosten – Nutzen</a:t>
            </a:r>
            <a:endParaRPr lang="de-DE" sz="66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Ellipse 21"/>
          <p:cNvSpPr/>
          <p:nvPr/>
        </p:nvSpPr>
        <p:spPr>
          <a:xfrm>
            <a:off x="10241909" y="28852092"/>
            <a:ext cx="10764195" cy="477981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6600" dirty="0" smtClean="0">
                <a:solidFill>
                  <a:schemeClr val="tx1"/>
                </a:solidFill>
                <a:latin typeface="Gill Sans MT" panose="020B0502020104020203" pitchFamily="34" charset="0"/>
              </a:rPr>
              <a:t>Keine Zweiklassenmedizin</a:t>
            </a:r>
            <a:endParaRPr lang="de-DE" sz="6600" dirty="0">
              <a:solidFill>
                <a:schemeClr val="tx1"/>
              </a:solidFill>
              <a:latin typeface="Gill Sans MT" panose="020B0502020104020203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5245152" y="37698219"/>
            <a:ext cx="120615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 smtClean="0">
                <a:latin typeface="Gill Sans MT" panose="020B0502020104020203" pitchFamily="34" charset="0"/>
              </a:rPr>
              <a:t>Verantwortung gegenüber Versicherten und öffentlichen Haushalten</a:t>
            </a:r>
            <a:endParaRPr lang="de-DE" sz="5400" dirty="0">
              <a:latin typeface="Gill Sans MT" panose="020B0502020104020203" pitchFamily="34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4722292" y="33366670"/>
            <a:ext cx="72463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 smtClean="0">
                <a:latin typeface="Gill Sans MT" panose="020B0502020104020203" pitchFamily="34" charset="0"/>
              </a:rPr>
              <a:t>Allgemeine Versorgung </a:t>
            </a:r>
            <a:endParaRPr lang="de-DE" sz="5400" dirty="0">
              <a:latin typeface="Gill Sans MT" panose="020B0502020104020203" pitchFamily="34" charset="0"/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1532470" y="29173208"/>
            <a:ext cx="10436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5400" dirty="0" smtClean="0">
                <a:latin typeface="Gill Sans MT" panose="020B0502020104020203" pitchFamily="34" charset="0"/>
              </a:rPr>
              <a:t>Innovation braucht Finanzierung</a:t>
            </a:r>
            <a:endParaRPr lang="de-DE" sz="5400" dirty="0">
              <a:latin typeface="Gill Sans MT" panose="020B0502020104020203" pitchFamily="34" charset="0"/>
            </a:endParaRPr>
          </a:p>
        </p:txBody>
      </p:sp>
      <p:sp>
        <p:nvSpPr>
          <p:cNvPr id="26" name="Pfeil nach links 25"/>
          <p:cNvSpPr/>
          <p:nvPr/>
        </p:nvSpPr>
        <p:spPr>
          <a:xfrm>
            <a:off x="13779584" y="24647236"/>
            <a:ext cx="14290029" cy="2909455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ill Sans MT" panose="020B0502020104020203" pitchFamily="34" charset="0"/>
              </a:rPr>
              <a:t>Unternehmen</a:t>
            </a:r>
            <a:endParaRPr lang="de-DE" b="1" dirty="0">
              <a:ln w="12700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29" name="Pfeil nach links 28"/>
          <p:cNvSpPr/>
          <p:nvPr/>
        </p:nvSpPr>
        <p:spPr>
          <a:xfrm>
            <a:off x="21553268" y="29634873"/>
            <a:ext cx="6516345" cy="2909455"/>
          </a:xfrm>
          <a:prstGeom prst="leftArrow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ill Sans MT" panose="020B0502020104020203" pitchFamily="34" charset="0"/>
              </a:rPr>
              <a:t>Patient</a:t>
            </a:r>
            <a:endParaRPr lang="de-DE" b="1" dirty="0">
              <a:ln w="12700">
                <a:solidFill>
                  <a:schemeClr val="tx1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sp>
        <p:nvSpPr>
          <p:cNvPr id="27" name="Pfeil nach unten 26"/>
          <p:cNvSpPr/>
          <p:nvPr/>
        </p:nvSpPr>
        <p:spPr>
          <a:xfrm>
            <a:off x="25729613" y="32128691"/>
            <a:ext cx="2872096" cy="3532909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6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ill Sans MT" panose="020B0502020104020203" pitchFamily="34" charset="0"/>
              </a:rPr>
              <a:t>G</a:t>
            </a:r>
          </a:p>
          <a:p>
            <a:pPr algn="ctr"/>
            <a:r>
              <a:rPr lang="de-DE" sz="6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ill Sans MT" panose="020B0502020104020203" pitchFamily="34" charset="0"/>
              </a:rPr>
              <a:t>K</a:t>
            </a:r>
          </a:p>
          <a:p>
            <a:pPr algn="ctr"/>
            <a:r>
              <a:rPr lang="de-DE" sz="6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Gill Sans MT" panose="020B0502020104020203" pitchFamily="34" charset="0"/>
              </a:rPr>
              <a:t>V</a:t>
            </a:r>
          </a:p>
        </p:txBody>
      </p:sp>
      <p:pic>
        <p:nvPicPr>
          <p:cNvPr id="30" name="Grafik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898" y="9973171"/>
            <a:ext cx="7513279" cy="563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Benutzerdefiniert</PresentationFormat>
  <Paragraphs>29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Office-Design</vt:lpstr>
      <vt:lpstr> Workshop 7:  Geschäftsfeld Regenerative Medizin; Wer zahlt und wer verdient?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Ashley j.Wagner</cp:lastModifiedBy>
  <cp:revision>65</cp:revision>
  <cp:lastPrinted>2015-01-15T21:06:43Z</cp:lastPrinted>
  <dcterms:created xsi:type="dcterms:W3CDTF">2012-12-10T08:03:06Z</dcterms:created>
  <dcterms:modified xsi:type="dcterms:W3CDTF">2015-02-06T17:16:50Z</dcterms:modified>
</cp:coreProperties>
</file>