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75213" cy="42811700"/>
  <p:notesSz cx="6858000" cy="9144000"/>
  <p:defaultTextStyle>
    <a:defPPr>
      <a:defRPr lang="de-DE"/>
    </a:defPPr>
    <a:lvl1pPr marL="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40" d="100"/>
          <a:sy n="40" d="100"/>
        </p:scale>
        <p:origin x="-258" y="2142"/>
      </p:cViewPr>
      <p:guideLst>
        <p:guide orient="horz" pos="13484"/>
        <p:guide pos="953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6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091AF-DF93-D841-A037-EC2B7B367BDD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8D258-3E51-CE44-A173-B5B09357E64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34825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504BD-D71E-ED4D-9B0F-3A5A6AE723E1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1E49D-7167-1B4B-8EF9-C1EDE7E5550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9871270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791048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70644" y="13299380"/>
            <a:ext cx="25733931" cy="9176767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41283" y="24259965"/>
            <a:ext cx="21192649" cy="1094076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F109D-0E0E-8B4A-8CB8-030131D322C3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32267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ECC1-78FF-B447-8AC2-EEEC783CF2EB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29647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91536" y="27510488"/>
            <a:ext cx="25733931" cy="8502878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91536" y="18145428"/>
            <a:ext cx="25733931" cy="9365055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17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9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50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7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7AC0-3E7B-1740-98ED-5CDB2C8BFF56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8705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13761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389900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9434-89BA-314A-BC8A-C22EA2935D09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011257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583085"/>
            <a:ext cx="13376810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3761" y="13576861"/>
            <a:ext cx="13376810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79392" y="9583085"/>
            <a:ext cx="13382065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79392" y="13576861"/>
            <a:ext cx="13382065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5881-E070-8C47-B97A-56A55FD1E2E1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14506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EDCA-3229-9D48-8CA4-4860BA699A21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14352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B849-361C-A147-911C-B7494EBE327F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52809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763" y="1704544"/>
            <a:ext cx="9960336" cy="7254205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36770" y="1704544"/>
            <a:ext cx="16924685" cy="36538601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3763" y="8958752"/>
            <a:ext cx="9960336" cy="29284395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D734-7E13-D241-82C6-C39408F34AA8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006092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4154" y="29968190"/>
            <a:ext cx="18165128" cy="3537914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34154" y="3825304"/>
            <a:ext cx="18165128" cy="25687020"/>
          </a:xfrm>
        </p:spPr>
        <p:txBody>
          <a:bodyPr/>
          <a:lstStyle>
            <a:lvl1pPr marL="0" indent="0">
              <a:buNone/>
              <a:defRPr sz="14600"/>
            </a:lvl1pPr>
            <a:lvl2pPr marL="2088170" indent="0">
              <a:buNone/>
              <a:defRPr sz="12800"/>
            </a:lvl2pPr>
            <a:lvl3pPr marL="4176339" indent="0">
              <a:buNone/>
              <a:defRPr sz="11000"/>
            </a:lvl3pPr>
            <a:lvl4pPr marL="6264509" indent="0">
              <a:buNone/>
              <a:defRPr sz="9100"/>
            </a:lvl4pPr>
            <a:lvl5pPr marL="8352678" indent="0">
              <a:buNone/>
              <a:defRPr sz="9100"/>
            </a:lvl5pPr>
            <a:lvl6pPr marL="10440848" indent="0">
              <a:buNone/>
              <a:defRPr sz="9100"/>
            </a:lvl6pPr>
            <a:lvl7pPr marL="12529017" indent="0">
              <a:buNone/>
              <a:defRPr sz="9100"/>
            </a:lvl7pPr>
            <a:lvl8pPr marL="14617187" indent="0">
              <a:buNone/>
              <a:defRPr sz="9100"/>
            </a:lvl8pPr>
            <a:lvl9pPr marL="16705356" indent="0">
              <a:buNone/>
              <a:defRPr sz="91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34154" y="33506106"/>
            <a:ext cx="18165128" cy="5024426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2DA1-5E14-B049-A9D6-25A221424EE1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127580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90A5-2676-2747-BB54-03045DB650E2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056267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1949532" y="1714459"/>
            <a:ext cx="6811923" cy="36528686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13762" y="1714459"/>
            <a:ext cx="19931182" cy="36528686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7F4-28E6-214D-9B39-B46C76478A3F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13727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13761" y="1714453"/>
            <a:ext cx="27247692" cy="7135284"/>
          </a:xfrm>
          <a:prstGeom prst="rect">
            <a:avLst/>
          </a:prstGeom>
        </p:spPr>
        <p:txBody>
          <a:bodyPr vert="horz" lIns="417634" tIns="208817" rIns="417634" bIns="208817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989404"/>
            <a:ext cx="27247692" cy="28253743"/>
          </a:xfrm>
          <a:prstGeom prst="rect">
            <a:avLst/>
          </a:prstGeom>
        </p:spPr>
        <p:txBody>
          <a:bodyPr vert="horz" lIns="417634" tIns="208817" rIns="417634" bIns="208817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513761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F98E-F57A-8A48-BE61-31158989FD0E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344034" y="39680109"/>
            <a:ext cx="9587151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1697236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24330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2088170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7" indent="-1566127" algn="l" defTabSz="2088170" rtl="0" eaLnBrk="1" latinLnBrk="0" hangingPunct="1">
        <a:spcBef>
          <a:spcPct val="20000"/>
        </a:spcBef>
        <a:buFont typeface="Arial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6" indent="-1305106" algn="l" defTabSz="2088170" rtl="0" eaLnBrk="1" latinLnBrk="0" hangingPunct="1">
        <a:spcBef>
          <a:spcPct val="20000"/>
        </a:spcBef>
        <a:buFont typeface="Arial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24" indent="-1044085" algn="l" defTabSz="2088170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93" indent="-1044085" algn="l" defTabSz="2088170" rtl="0" eaLnBrk="1" latinLnBrk="0" hangingPunct="1">
        <a:spcBef>
          <a:spcPct val="20000"/>
        </a:spcBef>
        <a:buFont typeface="Arial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63" indent="-1044085" algn="l" defTabSz="2088170" rtl="0" eaLnBrk="1" latinLnBrk="0" hangingPunct="1">
        <a:spcBef>
          <a:spcPct val="20000"/>
        </a:spcBef>
        <a:buFont typeface="Arial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33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10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7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41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7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50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7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4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01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8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56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88" t="38483" r="413" b="21192"/>
          <a:stretch/>
        </p:blipFill>
        <p:spPr>
          <a:xfrm>
            <a:off x="1482524" y="1709917"/>
            <a:ext cx="27119185" cy="7852858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23389613" y="4337416"/>
            <a:ext cx="4680000" cy="4679999"/>
          </a:xfrm>
          <a:prstGeom prst="rect">
            <a:avLst/>
          </a:prstGeom>
          <a:solidFill>
            <a:srgbClr val="3A0A3A">
              <a:alpha val="6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0066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9988720" y="2196616"/>
            <a:ext cx="4680000" cy="4679999"/>
          </a:xfrm>
          <a:prstGeom prst="rect">
            <a:avLst/>
          </a:prstGeom>
          <a:solidFill>
            <a:srgbClr val="1583A5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3366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9581586" y="2616867"/>
            <a:ext cx="48798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DER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ERNEU-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ERBARE</a:t>
            </a:r>
          </a:p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MENSCH</a:t>
            </a:r>
            <a:r>
              <a:rPr lang="de-DE" sz="5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?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4798110" y="4924665"/>
            <a:ext cx="42502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Methoden, 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Erkenntnisse und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Konsequenzen der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Stammzellforschung</a:t>
            </a:r>
          </a:p>
          <a:p>
            <a:endParaRPr lang="de-DE" sz="2800" dirty="0" smtClean="0">
              <a:solidFill>
                <a:schemeClr val="bg1"/>
              </a:solidFill>
              <a:latin typeface="FedraSans-Bold"/>
              <a:cs typeface="FedraSans-Bold"/>
            </a:endParaRP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5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. – 7. Februar 2015</a:t>
            </a:r>
          </a:p>
          <a:p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Schülerseminar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u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nd Symposium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d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er EKHN Stiftung</a:t>
            </a:r>
            <a:endParaRPr lang="de-DE" sz="24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69898" y="2774527"/>
            <a:ext cx="12286413" cy="3527849"/>
          </a:xfrm>
        </p:spPr>
        <p:txBody>
          <a:bodyPr>
            <a:normAutofit/>
          </a:bodyPr>
          <a:lstStyle/>
          <a:p>
            <a:pPr algn="l"/>
            <a:r>
              <a:rPr lang="de-DE" sz="4000" b="1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4000" b="1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b="1" dirty="0" smtClean="0">
                <a:solidFill>
                  <a:schemeClr val="bg1"/>
                </a:solidFill>
                <a:latin typeface="Gill Sans MT"/>
                <a:cs typeface="Gill Sans MT"/>
              </a:rPr>
              <a:t>Workshop 9: </a:t>
            </a: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>Dolly und die Chimären; wohin führt uns </a:t>
            </a:r>
            <a:r>
              <a:rPr lang="de-DE" sz="3600" smtClean="0">
                <a:solidFill>
                  <a:schemeClr val="bg1"/>
                </a:solidFill>
                <a:latin typeface="Gill Sans MT"/>
                <a:cs typeface="Gill Sans MT"/>
              </a:rPr>
              <a:t>das Klonen?</a:t>
            </a:r>
            <a:endParaRPr lang="de-DE" sz="36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2022292" y="10676804"/>
            <a:ext cx="5400000" cy="36000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1456086" y="14493082"/>
            <a:ext cx="540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Gill Sans MT"/>
                <a:cs typeface="Gill Sans MT"/>
              </a:rPr>
              <a:t>S. Bohni,  N. Bohni,  M. Markos,  S. </a:t>
            </a:r>
            <a:r>
              <a:rPr lang="de-DE" sz="2000" dirty="0" err="1" smtClean="0">
                <a:latin typeface="Gill Sans MT"/>
                <a:cs typeface="Gill Sans MT"/>
              </a:rPr>
              <a:t>Louksi</a:t>
            </a:r>
            <a:r>
              <a:rPr lang="de-DE" sz="2000" dirty="0" smtClean="0">
                <a:latin typeface="Gill Sans MT"/>
                <a:cs typeface="Gill Sans MT"/>
              </a:rPr>
              <a:t>, S. </a:t>
            </a:r>
            <a:r>
              <a:rPr lang="de-DE" sz="2000" dirty="0" err="1" smtClean="0">
                <a:latin typeface="Gill Sans MT"/>
                <a:cs typeface="Gill Sans MT"/>
              </a:rPr>
              <a:t>Gharwal</a:t>
            </a:r>
            <a:r>
              <a:rPr lang="de-DE" sz="2000" dirty="0" smtClean="0">
                <a:latin typeface="Gill Sans MT"/>
                <a:cs typeface="Gill Sans MT"/>
              </a:rPr>
              <a:t>, S. </a:t>
            </a:r>
            <a:r>
              <a:rPr lang="de-DE" sz="2000" dirty="0" err="1" smtClean="0">
                <a:latin typeface="Gill Sans MT"/>
                <a:cs typeface="Gill Sans MT"/>
              </a:rPr>
              <a:t>Vraggalas</a:t>
            </a:r>
            <a:r>
              <a:rPr lang="de-DE" sz="2000" dirty="0" smtClean="0">
                <a:latin typeface="Gill Sans MT"/>
                <a:cs typeface="Gill Sans MT"/>
              </a:rPr>
              <a:t>,  A. Schulz,  M. Drescher,  C. Himmel,  C. Sommerfeld</a:t>
            </a:r>
            <a:endParaRPr lang="de-DE" sz="2000" dirty="0">
              <a:latin typeface="Gill Sans MT"/>
              <a:cs typeface="Gill Sans MT"/>
            </a:endParaRPr>
          </a:p>
        </p:txBody>
      </p:sp>
      <p:pic>
        <p:nvPicPr>
          <p:cNvPr id="8" name="Bild 7" descr="EKHNS_4c_neg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920" y="1498613"/>
            <a:ext cx="3768393" cy="2241115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7205724" y="10724930"/>
            <a:ext cx="2064732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600" dirty="0" smtClean="0"/>
              <a:t>Gedankenexperiment</a:t>
            </a:r>
          </a:p>
          <a:p>
            <a:pPr algn="ctr"/>
            <a:r>
              <a:rPr lang="de-DE" sz="9600" i="1" dirty="0" smtClean="0"/>
              <a:t>-Was wäre, wenn..?-</a:t>
            </a:r>
            <a:endParaRPr lang="de-DE" sz="9600" i="1" dirty="0"/>
          </a:p>
        </p:txBody>
      </p:sp>
      <p:graphicFrame>
        <p:nvGraphicFramePr>
          <p:cNvPr id="16" name="Tabelle 15"/>
          <p:cNvGraphicFramePr>
            <a:graphicFrameLocks noGrp="1"/>
          </p:cNvGraphicFramePr>
          <p:nvPr/>
        </p:nvGraphicFramePr>
        <p:xfrm>
          <a:off x="1168054" y="15789226"/>
          <a:ext cx="27289640" cy="26269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6093"/>
                <a:gridCol w="11172245"/>
                <a:gridCol w="11671302"/>
              </a:tblGrid>
              <a:tr h="130551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Therapeutisches</a:t>
                      </a:r>
                      <a:r>
                        <a:rPr lang="de-DE" baseline="0" dirty="0" smtClean="0"/>
                        <a:t> Klonen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Reproduktives Klonen</a:t>
                      </a:r>
                    </a:p>
                  </a:txBody>
                  <a:tcPr/>
                </a:tc>
              </a:tr>
              <a:tr h="14524924">
                <a:tc>
                  <a:txBody>
                    <a:bodyPr/>
                    <a:lstStyle/>
                    <a:p>
                      <a:r>
                        <a:rPr lang="de-DE" dirty="0" smtClean="0"/>
                        <a:t>Individuum</a:t>
                      </a:r>
                      <a:endParaRPr lang="de-DE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5400" dirty="0" smtClean="0"/>
                        <a:t>Wertschätzung des Körpers</a:t>
                      </a:r>
                      <a:r>
                        <a:rPr lang="de-DE" sz="5400" baseline="0" dirty="0" smtClean="0"/>
                        <a:t> geht verloren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5400" baseline="0" dirty="0" smtClean="0"/>
                        <a:t>Wann würde man sich gesund fühlen? </a:t>
                      </a:r>
                    </a:p>
                    <a:p>
                      <a:pPr lvl="1">
                        <a:buFont typeface="Arial" pitchFamily="34" charset="0"/>
                        <a:buChar char="•"/>
                      </a:pPr>
                      <a:r>
                        <a:rPr lang="de-DE" sz="5400" baseline="0" dirty="0" smtClean="0"/>
                        <a:t>Ist </a:t>
                      </a:r>
                      <a:r>
                        <a:rPr lang="de-DE" sz="5400" baseline="0" dirty="0" smtClean="0"/>
                        <a:t>eine vollkommene </a:t>
                      </a:r>
                      <a:r>
                        <a:rPr lang="de-DE" sz="5400" baseline="0" dirty="0" smtClean="0"/>
                        <a:t>Gesundheit erreichbar?</a:t>
                      </a:r>
                    </a:p>
                    <a:p>
                      <a:pPr lvl="1">
                        <a:buFont typeface="Arial" pitchFamily="34" charset="0"/>
                        <a:buChar char="•"/>
                      </a:pPr>
                      <a:r>
                        <a:rPr lang="de-DE" sz="5400" dirty="0" smtClean="0"/>
                        <a:t>Gesundheitsaspekte:</a:t>
                      </a:r>
                    </a:p>
                    <a:p>
                      <a:pPr lvl="2">
                        <a:buFont typeface="Arial" pitchFamily="34" charset="0"/>
                        <a:buChar char="•"/>
                      </a:pPr>
                      <a:r>
                        <a:rPr lang="de-DE" sz="5400" dirty="0" smtClean="0"/>
                        <a:t>physisch</a:t>
                      </a:r>
                    </a:p>
                    <a:p>
                      <a:pPr lvl="2">
                        <a:buFont typeface="Arial" pitchFamily="34" charset="0"/>
                        <a:buChar char="•"/>
                      </a:pPr>
                      <a:r>
                        <a:rPr lang="de-DE" sz="5400" dirty="0" smtClean="0"/>
                        <a:t>psychisch</a:t>
                      </a:r>
                    </a:p>
                    <a:p>
                      <a:pPr lvl="2">
                        <a:buFont typeface="Arial" pitchFamily="34" charset="0"/>
                        <a:buChar char="•"/>
                      </a:pPr>
                      <a:r>
                        <a:rPr lang="de-DE" sz="5400" dirty="0" smtClean="0"/>
                        <a:t>Sozial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de-DE" sz="5400" dirty="0" smtClean="0"/>
                        <a:t>Optimierung der Leistungsfähigkeit des Körpers durch Organersatz</a:t>
                      </a:r>
                    </a:p>
                    <a:p>
                      <a:pPr lvl="1">
                        <a:buFont typeface="Arial" pitchFamily="34" charset="0"/>
                        <a:buChar char="•"/>
                      </a:pPr>
                      <a:r>
                        <a:rPr lang="de-DE" sz="5400" dirty="0" smtClean="0"/>
                        <a:t>Lohnt</a:t>
                      </a:r>
                      <a:r>
                        <a:rPr lang="de-DE" sz="5400" baseline="0" dirty="0" smtClean="0"/>
                        <a:t> es sich?</a:t>
                      </a:r>
                      <a:endParaRPr lang="de-DE" sz="5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6000" dirty="0" smtClean="0"/>
                        <a:t>„</a:t>
                      </a:r>
                      <a:r>
                        <a:rPr lang="de-DE" sz="5400" dirty="0" smtClean="0"/>
                        <a:t>Bin ich so von Gott gewollt?“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5400" dirty="0" smtClean="0"/>
                        <a:t>Sinn meines</a:t>
                      </a:r>
                      <a:r>
                        <a:rPr lang="de-DE" sz="5400" baseline="0" dirty="0" smtClean="0"/>
                        <a:t> Lebens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5400" baseline="0" dirty="0" smtClean="0"/>
                        <a:t>Fahrlässiges Handeln mit der Würde des Menschen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de-DE" sz="5400" baseline="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5400" baseline="0" dirty="0" smtClean="0"/>
                        <a:t>Es entsteht eine Produktion eines effektiven </a:t>
                      </a:r>
                      <a:r>
                        <a:rPr lang="de-DE" sz="5400" baseline="0" dirty="0" smtClean="0"/>
                        <a:t>Menschen (bei </a:t>
                      </a:r>
                      <a:r>
                        <a:rPr lang="de-DE" sz="5400" baseline="0" dirty="0" smtClean="0"/>
                        <a:t>Massenproduktion </a:t>
                      </a:r>
                      <a:r>
                        <a:rPr lang="de-DE" sz="5400" baseline="0" dirty="0" smtClean="0">
                          <a:sym typeface="Wingdings" pitchFamily="2" charset="2"/>
                        </a:rPr>
                        <a:t> Objektivität des </a:t>
                      </a:r>
                      <a:r>
                        <a:rPr lang="de-DE" sz="5400" baseline="0" dirty="0" smtClean="0">
                          <a:sym typeface="Wingdings" pitchFamily="2" charset="2"/>
                        </a:rPr>
                        <a:t>Menschen)</a:t>
                      </a:r>
                      <a:endParaRPr lang="de-DE" sz="5400" baseline="0" dirty="0" smtClean="0">
                        <a:sym typeface="Wingdings" pitchFamily="2" charset="2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5400" baseline="0" dirty="0" smtClean="0">
                          <a:sym typeface="Wingdings" pitchFamily="2" charset="2"/>
                        </a:rPr>
                        <a:t>Individualität geht </a:t>
                      </a:r>
                      <a:r>
                        <a:rPr lang="de-DE" sz="5400" baseline="0" dirty="0" smtClean="0">
                          <a:sym typeface="Wingdings" pitchFamily="2" charset="2"/>
                        </a:rPr>
                        <a:t>verloren</a:t>
                      </a:r>
                      <a:endParaRPr lang="de-DE" sz="5400" baseline="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de-DE" sz="5400" baseline="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5400" baseline="0" dirty="0" smtClean="0"/>
                        <a:t>Identität wird durch Vernunft und epigenetische Faktoren </a:t>
                      </a:r>
                      <a:r>
                        <a:rPr lang="de-DE" sz="5400" baseline="0" dirty="0" smtClean="0"/>
                        <a:t>geprägt/definiert</a:t>
                      </a:r>
                      <a:endParaRPr lang="de-DE" sz="5400" baseline="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de-DE" sz="6000" baseline="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de-DE" sz="6000" dirty="0"/>
                    </a:p>
                  </a:txBody>
                  <a:tcPr/>
                </a:tc>
              </a:tr>
              <a:tr h="10403308">
                <a:tc>
                  <a:txBody>
                    <a:bodyPr/>
                    <a:lstStyle/>
                    <a:p>
                      <a:r>
                        <a:rPr lang="de-DE" dirty="0" smtClean="0"/>
                        <a:t>Gesellschaft</a:t>
                      </a:r>
                      <a:endParaRPr lang="de-DE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endParaRPr lang="de-DE" dirty="0" smtClean="0"/>
                    </a:p>
                    <a:p>
                      <a:endParaRPr lang="de-DE" dirty="0" smtClean="0"/>
                    </a:p>
                    <a:p>
                      <a:endParaRPr lang="de-DE" dirty="0" smtClean="0"/>
                    </a:p>
                    <a:p>
                      <a:endParaRPr lang="de-DE" dirty="0" smtClean="0"/>
                    </a:p>
                    <a:p>
                      <a:endParaRPr lang="de-DE" dirty="0" smtClean="0"/>
                    </a:p>
                    <a:p>
                      <a:r>
                        <a:rPr lang="de-DE" dirty="0" smtClean="0"/>
                        <a:t>          </a:t>
                      </a:r>
                      <a:r>
                        <a:rPr lang="de-DE" sz="5400" dirty="0" smtClean="0"/>
                        <a:t>Zweiklassengesellschaft</a:t>
                      </a:r>
                    </a:p>
                    <a:p>
                      <a:endParaRPr lang="de-DE" sz="540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5400" dirty="0" smtClean="0"/>
                        <a:t>Längeres,</a:t>
                      </a:r>
                      <a:r>
                        <a:rPr lang="de-DE" sz="5400" baseline="0" dirty="0" smtClean="0"/>
                        <a:t> gesünderes Leben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5400" baseline="0" dirty="0" smtClean="0"/>
                        <a:t>Beschwerdefreies Altern</a:t>
                      </a:r>
                      <a:endParaRPr lang="de-DE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6000" dirty="0" smtClean="0"/>
                        <a:t>Darf man so weit in die Natur eingreifen?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6000" dirty="0" smtClean="0"/>
                        <a:t>Können wir unser Handeln (Klonen)</a:t>
                      </a:r>
                      <a:r>
                        <a:rPr lang="de-DE" sz="6000" baseline="0" dirty="0" smtClean="0"/>
                        <a:t> verantworten?</a:t>
                      </a:r>
                      <a:endParaRPr lang="de-DE" sz="6000" dirty="0" smtClean="0"/>
                    </a:p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Pfeil nach oben 18"/>
          <p:cNvSpPr/>
          <p:nvPr/>
        </p:nvSpPr>
        <p:spPr>
          <a:xfrm>
            <a:off x="21834350" y="20181714"/>
            <a:ext cx="849975" cy="91440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Pfeil nach unten 19"/>
          <p:cNvSpPr/>
          <p:nvPr/>
        </p:nvSpPr>
        <p:spPr>
          <a:xfrm>
            <a:off x="10601102" y="27382514"/>
            <a:ext cx="1491915" cy="173254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2" name="Tabelle 21"/>
          <p:cNvGraphicFramePr>
            <a:graphicFrameLocks noGrp="1"/>
          </p:cNvGraphicFramePr>
          <p:nvPr/>
        </p:nvGraphicFramePr>
        <p:xfrm>
          <a:off x="5632550" y="29470746"/>
          <a:ext cx="11161240" cy="528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6084"/>
                <a:gridCol w="3736933"/>
                <a:gridCol w="3588223"/>
              </a:tblGrid>
              <a:tr h="1440160">
                <a:tc>
                  <a:txBody>
                    <a:bodyPr/>
                    <a:lstStyle/>
                    <a:p>
                      <a:r>
                        <a:rPr lang="de-DE" sz="6000" dirty="0" smtClean="0"/>
                        <a:t>Positiv</a:t>
                      </a:r>
                      <a:endParaRPr lang="de-DE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6000" dirty="0" smtClean="0"/>
                        <a:t>Negativ</a:t>
                      </a:r>
                      <a:endParaRPr lang="de-DE" sz="6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4800" dirty="0" smtClean="0"/>
                        <a:t>keine</a:t>
                      </a:r>
                      <a:r>
                        <a:rPr lang="de-DE" sz="4800" baseline="0" dirty="0" smtClean="0"/>
                        <a:t> Reaktionen der Gesellschaft</a:t>
                      </a:r>
                      <a:endParaRPr lang="de-DE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800" dirty="0" smtClean="0"/>
                        <a:t>Reintegration</a:t>
                      </a:r>
                    </a:p>
                    <a:p>
                      <a:endParaRPr lang="de-DE" sz="4800" dirty="0" smtClean="0"/>
                    </a:p>
                    <a:p>
                      <a:endParaRPr lang="de-DE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800" dirty="0" smtClean="0"/>
                        <a:t>Integrations-</a:t>
                      </a:r>
                      <a:r>
                        <a:rPr lang="de-DE" sz="4800" dirty="0" err="1" smtClean="0"/>
                        <a:t>problematik</a:t>
                      </a:r>
                      <a:endParaRPr lang="de-DE" sz="4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4800" dirty="0" smtClean="0"/>
                        <a:t>Nicht leisten</a:t>
                      </a:r>
                      <a:endParaRPr lang="de-DE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800" dirty="0" smtClean="0"/>
                        <a:t>Kosten</a:t>
                      </a:r>
                      <a:endParaRPr lang="de-DE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4800" dirty="0" smtClean="0"/>
                        <a:t>Leisten</a:t>
                      </a:r>
                      <a:endParaRPr lang="de-DE" sz="48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3" name="Gerade Verbindung mit Pfeil 22"/>
          <p:cNvCxnSpPr/>
          <p:nvPr/>
        </p:nvCxnSpPr>
        <p:spPr>
          <a:xfrm>
            <a:off x="6496646" y="34943354"/>
            <a:ext cx="3600400" cy="25202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H="1">
            <a:off x="12977366" y="34943354"/>
            <a:ext cx="3096344" cy="24482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Grafik 29" descr="photo 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6086" y="10028586"/>
            <a:ext cx="6048672" cy="44284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380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</Words>
  <Application>Microsoft Office PowerPoint</Application>
  <PresentationFormat>Benutzerdefiniert</PresentationFormat>
  <Paragraphs>57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Office-Design</vt:lpstr>
      <vt:lpstr> Workshop 9:  Dolly und die Chimären; wohin führt uns das Klonen?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 9:  Dolly und die Chimären; wohin führt uns das Klonen?</dc:title>
  <dc:creator>Sabrina</dc:creator>
  <cp:lastModifiedBy>Sabrina</cp:lastModifiedBy>
  <cp:revision>4</cp:revision>
  <dcterms:modified xsi:type="dcterms:W3CDTF">2015-02-06T17:28:35Z</dcterms:modified>
</cp:coreProperties>
</file>