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11700"/>
  <p:notesSz cx="6858000" cy="9144000"/>
  <p:defaultTextStyle>
    <a:defPPr>
      <a:defRPr lang="de-DE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024">
          <p15:clr>
            <a:srgbClr val="A4A3A4"/>
          </p15:clr>
        </p15:guide>
        <p15:guide id="2" pos="9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A0A3A"/>
    <a:srgbClr val="3D0B3D"/>
    <a:srgbClr val="1583A5"/>
    <a:srgbClr val="990066"/>
    <a:srgbClr val="993366"/>
    <a:srgbClr val="CC336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4" autoAdjust="0"/>
    <p:restoredTop sz="66901" autoAdjust="0"/>
  </p:normalViewPr>
  <p:slideViewPr>
    <p:cSldViewPr snapToGrid="0" snapToObjects="1">
      <p:cViewPr>
        <p:scale>
          <a:sx n="50" d="100"/>
          <a:sy n="50" d="100"/>
        </p:scale>
        <p:origin x="576" y="1800"/>
      </p:cViewPr>
      <p:guideLst>
        <p:guide orient="horz" pos="6024"/>
        <p:guide pos="9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091AF-DF93-D841-A037-EC2B7B367BDD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8D258-3E51-CE44-A173-B5B09357E6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253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504BD-D71E-ED4D-9B0F-3A5A6AE723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1E49D-7167-1B4B-8EF9-C1EDE7E555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270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04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644" y="13299380"/>
            <a:ext cx="25733931" cy="917676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283" y="24259965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09D-0E0E-8B4A-8CB8-030131D322C3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67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90A5-2676-2747-BB54-03045DB650E2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26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949532" y="1714459"/>
            <a:ext cx="6811923" cy="36528686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13762" y="1714459"/>
            <a:ext cx="19931182" cy="3652868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97F4-28E6-214D-9B39-B46C76478A3F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27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ECC1-78FF-B447-8AC2-EEEC783CF2EB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47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536" y="27510488"/>
            <a:ext cx="25733931" cy="8502878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1536" y="18145428"/>
            <a:ext cx="25733931" cy="9365055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17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3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5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67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7AC0-3E7B-1740-98ED-5CDB2C8BFF56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5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3761" y="9989404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389900" y="9989404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434-89BA-314A-BC8A-C22EA2935D09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25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761" y="9583085"/>
            <a:ext cx="13376810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3761" y="13576861"/>
            <a:ext cx="13376810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79392" y="9583085"/>
            <a:ext cx="13382065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79392" y="13576861"/>
            <a:ext cx="13382065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5881-E070-8C47-B97A-56A55FD1E2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06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EDCA-3229-9D48-8CA4-4860BA699A2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52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B849-361C-A147-911C-B7494EBE327F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09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763" y="1704544"/>
            <a:ext cx="9960336" cy="7254205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6770" y="1704544"/>
            <a:ext cx="16924685" cy="3653860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3763" y="8958752"/>
            <a:ext cx="9960336" cy="29284395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D734-7E13-D241-82C6-C39408F34AA8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09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4154" y="29968190"/>
            <a:ext cx="18165128" cy="353791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4154" y="3825304"/>
            <a:ext cx="18165128" cy="25687020"/>
          </a:xfrm>
        </p:spPr>
        <p:txBody>
          <a:bodyPr/>
          <a:lstStyle>
            <a:lvl1pPr marL="0" indent="0">
              <a:buNone/>
              <a:defRPr sz="14600"/>
            </a:lvl1pPr>
            <a:lvl2pPr marL="2088170" indent="0">
              <a:buNone/>
              <a:defRPr sz="12800"/>
            </a:lvl2pPr>
            <a:lvl3pPr marL="4176339" indent="0">
              <a:buNone/>
              <a:defRPr sz="11000"/>
            </a:lvl3pPr>
            <a:lvl4pPr marL="6264509" indent="0">
              <a:buNone/>
              <a:defRPr sz="9100"/>
            </a:lvl4pPr>
            <a:lvl5pPr marL="8352678" indent="0">
              <a:buNone/>
              <a:defRPr sz="9100"/>
            </a:lvl5pPr>
            <a:lvl6pPr marL="10440848" indent="0">
              <a:buNone/>
              <a:defRPr sz="9100"/>
            </a:lvl6pPr>
            <a:lvl7pPr marL="12529017" indent="0">
              <a:buNone/>
              <a:defRPr sz="9100"/>
            </a:lvl7pPr>
            <a:lvl8pPr marL="14617187" indent="0">
              <a:buNone/>
              <a:defRPr sz="9100"/>
            </a:lvl8pPr>
            <a:lvl9pPr marL="16705356" indent="0">
              <a:buNone/>
              <a:defRPr sz="9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4154" y="33506106"/>
            <a:ext cx="18165128" cy="5024426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2DA1-5E14-B049-A9D6-25A221424E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58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4"/>
          </a:xfrm>
          <a:prstGeom prst="rect">
            <a:avLst/>
          </a:prstGeom>
        </p:spPr>
        <p:txBody>
          <a:bodyPr vert="horz" lIns="417634" tIns="208817" rIns="417634" bIns="208817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761" y="9989404"/>
            <a:ext cx="27247692" cy="28253743"/>
          </a:xfrm>
          <a:prstGeom prst="rect">
            <a:avLst/>
          </a:prstGeom>
        </p:spPr>
        <p:txBody>
          <a:bodyPr vert="horz" lIns="417634" tIns="208817" rIns="417634" bIns="208817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13761" y="39680109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CF98E-F57A-8A48-BE61-31158989FD0E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344034" y="39680109"/>
            <a:ext cx="9587151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97236" y="39680109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30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2088170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58" y="17969856"/>
            <a:ext cx="15727265" cy="11795448"/>
          </a:xfrm>
          <a:prstGeom prst="rect">
            <a:avLst/>
          </a:prstGeom>
        </p:spPr>
      </p:pic>
      <p:pic>
        <p:nvPicPr>
          <p:cNvPr id="15" name="Bild 14" descr="PPT_Hintergru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278" y="1712565"/>
            <a:ext cx="27078432" cy="78577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69898" y="2774527"/>
            <a:ext cx="13268502" cy="678857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de-DE" sz="4400" b="1" dirty="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400" b="1" dirty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b="1" dirty="0">
                <a:solidFill>
                  <a:schemeClr val="bg1"/>
                </a:solidFill>
                <a:latin typeface="Gill Sans MT"/>
                <a:cs typeface="Gill Sans MT"/>
              </a:rPr>
              <a:t>Workshop 9: </a:t>
            </a:r>
            <a: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  <a:t>Big Data, der digitale Goldrausch – </a:t>
            </a:r>
            <a:b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  <a:t>Was ist da wirklich dran?</a:t>
            </a:r>
            <a:br>
              <a:rPr lang="de-DE" sz="4000">
                <a:solidFill>
                  <a:schemeClr val="bg1"/>
                </a:solidFill>
                <a:latin typeface="Gill Sans MT"/>
                <a:cs typeface="Gill Sans MT"/>
              </a:rPr>
            </a:br>
            <a:endParaRPr lang="de-DE" sz="40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022292" y="10676804"/>
            <a:ext cx="5400000" cy="36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799244" y="11854453"/>
            <a:ext cx="289181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de-DE" sz="2400" dirty="0">
              <a:solidFill>
                <a:schemeClr val="bg1">
                  <a:lumMod val="65000"/>
                </a:schemeClr>
              </a:solidFill>
              <a:latin typeface="Gill Sans MT"/>
              <a:cs typeface="Gill Sans MT"/>
            </a:endParaRPr>
          </a:p>
          <a:p>
            <a:endParaRPr lang="de-DE" sz="2800" dirty="0">
              <a:solidFill>
                <a:srgbClr val="000000"/>
              </a:solidFill>
            </a:endParaRPr>
          </a:p>
          <a:p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022291" y="15768813"/>
            <a:ext cx="61492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Gill Sans MT"/>
                <a:cs typeface="Gill Sans MT"/>
              </a:rPr>
              <a:t>Namen der  </a:t>
            </a:r>
            <a:r>
              <a:rPr lang="de-DE" sz="2400" b="1" dirty="0" err="1">
                <a:latin typeface="Gill Sans MT"/>
                <a:cs typeface="Gill Sans MT"/>
              </a:rPr>
              <a:t>TeilnehmerInnen</a:t>
            </a:r>
            <a:r>
              <a:rPr lang="de-DE" sz="2400" b="1" dirty="0">
                <a:latin typeface="Gill Sans MT"/>
                <a:cs typeface="Gill Sans MT"/>
              </a:rPr>
              <a:t>: </a:t>
            </a:r>
            <a:br>
              <a:rPr lang="de-DE" sz="2400" b="1" dirty="0">
                <a:latin typeface="Gill Sans MT"/>
                <a:cs typeface="Gill Sans MT"/>
              </a:rPr>
            </a:br>
            <a:r>
              <a:rPr lang="de-DE" sz="2400" dirty="0">
                <a:latin typeface="Gill Sans MT"/>
                <a:cs typeface="Gill Sans MT"/>
              </a:rPr>
              <a:t>Manus </a:t>
            </a:r>
            <a:r>
              <a:rPr lang="de-DE" sz="2400" dirty="0" err="1">
                <a:latin typeface="Gill Sans MT"/>
                <a:cs typeface="Gill Sans MT"/>
              </a:rPr>
              <a:t>Ebbecke</a:t>
            </a:r>
            <a:r>
              <a:rPr lang="de-DE" sz="2400" dirty="0">
                <a:latin typeface="Gill Sans MT"/>
                <a:cs typeface="Gill Sans MT"/>
              </a:rPr>
              <a:t>, Maik Fichtenkamm, Kevin Heid, Jakob Hildebrand, Sven Jung, Charlie Lange, Rahel Phasen, Robin Pütz, Marc Schmidt, </a:t>
            </a:r>
            <a:r>
              <a:rPr lang="de-DE" sz="2800" dirty="0" err="1">
                <a:latin typeface="Gill Sans MT"/>
                <a:cs typeface="Gill Sans MT"/>
              </a:rPr>
              <a:t>Yannic</a:t>
            </a:r>
            <a:r>
              <a:rPr lang="de-DE" sz="2800" dirty="0">
                <a:latin typeface="Gill Sans MT"/>
                <a:cs typeface="Gill Sans MT"/>
              </a:rPr>
              <a:t> </a:t>
            </a:r>
            <a:r>
              <a:rPr lang="de-DE" sz="2400" dirty="0" err="1">
                <a:latin typeface="Gill Sans MT"/>
                <a:cs typeface="Gill Sans MT"/>
              </a:rPr>
              <a:t>Transier</a:t>
            </a:r>
            <a:r>
              <a:rPr lang="de-DE" sz="2400" dirty="0">
                <a:latin typeface="Gill Sans MT"/>
                <a:cs typeface="Gill Sans MT"/>
              </a:rPr>
              <a:t>, Peter </a:t>
            </a:r>
            <a:r>
              <a:rPr lang="de-DE" sz="2400" dirty="0" err="1">
                <a:latin typeface="Gill Sans MT"/>
                <a:cs typeface="Gill Sans MT"/>
              </a:rPr>
              <a:t>Mazanek</a:t>
            </a:r>
            <a:r>
              <a:rPr lang="de-DE" sz="2400" dirty="0">
                <a:latin typeface="Gill Sans MT"/>
                <a:cs typeface="Gill Sans MT"/>
              </a:rPr>
              <a:t>, Karsten Tolle</a:t>
            </a:r>
          </a:p>
        </p:txBody>
      </p:sp>
      <p:sp>
        <p:nvSpPr>
          <p:cNvPr id="3" name="Rechteck 2"/>
          <p:cNvSpPr/>
          <p:nvPr/>
        </p:nvSpPr>
        <p:spPr>
          <a:xfrm>
            <a:off x="1" y="1712565"/>
            <a:ext cx="30275212" cy="41099135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 w="28575" cmpd="sng"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4" name="Textfeld 3"/>
          <p:cNvSpPr txBox="1"/>
          <p:nvPr/>
        </p:nvSpPr>
        <p:spPr>
          <a:xfrm flipH="1">
            <a:off x="10259117" y="10782599"/>
            <a:ext cx="334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Was ist Big Data?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259117" y="11474395"/>
            <a:ext cx="73612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Multidimensionales Bedeutungsfeld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Große Datenmengen aus verschiedenen Quellen je nach Nutzung z.B. erfassen, speichern, durchsuchen, analysieren und auswerten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Entstand durch weltweiten Anstieg des Datenvolumens (1,8 </a:t>
            </a:r>
            <a:r>
              <a:rPr lang="de-DE" sz="2800" dirty="0" err="1"/>
              <a:t>Zetta</a:t>
            </a:r>
            <a:r>
              <a:rPr lang="de-DE" sz="2800" dirty="0"/>
              <a:t>-Byte in 2011 …)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2038" y="10800964"/>
            <a:ext cx="5373011" cy="408557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3774547" y="10717308"/>
            <a:ext cx="5498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3200" b="1" dirty="0">
                <a:solidFill>
                  <a:prstClr val="black"/>
                </a:solidFill>
              </a:rPr>
              <a:t>Die 3 Kernaspekte von Big Data</a:t>
            </a:r>
          </a:p>
        </p:txBody>
      </p:sp>
      <p:sp>
        <p:nvSpPr>
          <p:cNvPr id="12" name="Rechteck 11"/>
          <p:cNvSpPr/>
          <p:nvPr/>
        </p:nvSpPr>
        <p:spPr>
          <a:xfrm>
            <a:off x="18495942" y="21478690"/>
            <a:ext cx="5967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3200" b="1" dirty="0">
                <a:solidFill>
                  <a:prstClr val="black"/>
                </a:solidFill>
              </a:rPr>
              <a:t>Erfolgsbeispiel: Google </a:t>
            </a:r>
            <a:r>
              <a:rPr lang="de-DE" sz="3200" b="1" dirty="0" err="1">
                <a:solidFill>
                  <a:prstClr val="black"/>
                </a:solidFill>
              </a:rPr>
              <a:t>Flu</a:t>
            </a:r>
            <a:r>
              <a:rPr lang="de-DE" sz="3200" b="1" dirty="0">
                <a:solidFill>
                  <a:prstClr val="black"/>
                </a:solidFill>
              </a:rPr>
              <a:t> Trends</a:t>
            </a:r>
          </a:p>
        </p:txBody>
      </p:sp>
      <p:sp>
        <p:nvSpPr>
          <p:cNvPr id="14" name="Rechteck 13"/>
          <p:cNvSpPr/>
          <p:nvPr/>
        </p:nvSpPr>
        <p:spPr>
          <a:xfrm>
            <a:off x="18495942" y="22276761"/>
            <a:ext cx="95819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b="1" dirty="0">
                <a:solidFill>
                  <a:prstClr val="black"/>
                </a:solidFill>
              </a:rPr>
              <a:t>Vorhersage von Krankheitsausbrüchen: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400" b="1" dirty="0">
              <a:solidFill>
                <a:prstClr val="black"/>
              </a:solidFill>
            </a:endParaRPr>
          </a:p>
          <a:p>
            <a:pPr marL="2431070" lvl="1" indent="-3429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Mit aktuellen analytischen Rechenmodellen kann Google </a:t>
            </a:r>
            <a:r>
              <a:rPr lang="de-DE" sz="2800" dirty="0" err="1">
                <a:solidFill>
                  <a:prstClr val="black"/>
                </a:solidFill>
              </a:rPr>
              <a:t>Flu</a:t>
            </a:r>
            <a:r>
              <a:rPr lang="de-DE" sz="2800" dirty="0">
                <a:solidFill>
                  <a:prstClr val="black"/>
                </a:solidFill>
              </a:rPr>
              <a:t> Trends den Ausbruch von Krankheiten vorhersagen</a:t>
            </a:r>
          </a:p>
          <a:p>
            <a:pPr marL="2431070" lvl="1" indent="-3429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Vergleicht Bevölkerungsdaten und typische Krankheitsverläufe (Datenmengen = Big Data)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92" y="15489569"/>
            <a:ext cx="7696244" cy="548357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293" y="10648002"/>
            <a:ext cx="7281506" cy="4822815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8583698" y="26005218"/>
            <a:ext cx="5967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3200" b="1" dirty="0">
                <a:solidFill>
                  <a:prstClr val="black"/>
                </a:solidFill>
              </a:rPr>
              <a:t>Negativbeispiel: </a:t>
            </a:r>
            <a:r>
              <a:rPr lang="de-DE" sz="3200" b="1" dirty="0" err="1">
                <a:solidFill>
                  <a:prstClr val="black"/>
                </a:solidFill>
              </a:rPr>
              <a:t>Brexit</a:t>
            </a:r>
            <a:endParaRPr lang="de-DE" sz="3200" b="1" dirty="0">
              <a:solidFill>
                <a:prstClr val="black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8583698" y="26699718"/>
            <a:ext cx="94692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b="1" dirty="0">
                <a:solidFill>
                  <a:prstClr val="black"/>
                </a:solidFill>
              </a:rPr>
              <a:t>Fehlprognose des Meinungsforschungsinstituts </a:t>
            </a:r>
            <a:r>
              <a:rPr lang="de-DE" sz="2800" b="1" dirty="0" err="1">
                <a:solidFill>
                  <a:prstClr val="black"/>
                </a:solidFill>
              </a:rPr>
              <a:t>YouGov</a:t>
            </a:r>
            <a:r>
              <a:rPr lang="de-DE" sz="2800" b="1" dirty="0">
                <a:solidFill>
                  <a:prstClr val="black"/>
                </a:solidFill>
              </a:rPr>
              <a:t>, da:</a:t>
            </a:r>
          </a:p>
          <a:p>
            <a:pPr lvl="0"/>
            <a:r>
              <a:rPr lang="de-DE" sz="2400" b="1" dirty="0">
                <a:solidFill>
                  <a:prstClr val="black"/>
                </a:solidFill>
              </a:rPr>
              <a:t>	</a:t>
            </a:r>
          </a:p>
          <a:p>
            <a:pPr marL="2431070" lvl="1" indent="-3429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die Anzahl der Befragten zu klein war</a:t>
            </a:r>
          </a:p>
          <a:p>
            <a:pPr marL="2431070" lvl="1" indent="-3429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durch Online-Befragung eher junge Leute angesprochen wurden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400" b="1" dirty="0">
              <a:solidFill>
                <a:prstClr val="black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898743" y="10648002"/>
            <a:ext cx="8224006" cy="46500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01964" y="23072740"/>
            <a:ext cx="2249373" cy="278847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2084" y="27693907"/>
            <a:ext cx="2515310" cy="2433564"/>
          </a:xfrm>
          <a:prstGeom prst="rect">
            <a:avLst/>
          </a:prstGeom>
        </p:spPr>
      </p:pic>
      <p:pic>
        <p:nvPicPr>
          <p:cNvPr id="23" name="Bild 22" descr="Fotooooooo111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98" y="30265106"/>
            <a:ext cx="26860803" cy="12546594"/>
          </a:xfrm>
          <a:prstGeom prst="rect">
            <a:avLst/>
          </a:prstGeom>
        </p:spPr>
      </p:pic>
      <p:cxnSp>
        <p:nvCxnSpPr>
          <p:cNvPr id="24" name="Gerader Verbinder 23"/>
          <p:cNvCxnSpPr/>
          <p:nvPr/>
        </p:nvCxnSpPr>
        <p:spPr>
          <a:xfrm flipV="1">
            <a:off x="17272907" y="18152836"/>
            <a:ext cx="116114" cy="117748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>
            <a:off x="1869898" y="18171886"/>
            <a:ext cx="155182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06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Benutzerdefiniert</PresentationFormat>
  <Paragraphs>18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Office-Design</vt:lpstr>
      <vt:lpstr> Workshop 9:   Big Data, der digitale Goldrausch –  Was ist da wirklich dran?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stiftung</cp:lastModifiedBy>
  <cp:revision>89</cp:revision>
  <cp:lastPrinted>2015-01-15T21:06:43Z</cp:lastPrinted>
  <dcterms:created xsi:type="dcterms:W3CDTF">2017-02-16T15:35:50Z</dcterms:created>
  <dcterms:modified xsi:type="dcterms:W3CDTF">2017-02-17T16:37:21Z</dcterms:modified>
</cp:coreProperties>
</file>